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165"/>
  </p:notesMasterIdLst>
  <p:handoutMasterIdLst>
    <p:handoutMasterId r:id="rId166"/>
  </p:handoutMasterIdLst>
  <p:sldIdLst>
    <p:sldId id="2377" r:id="rId3"/>
    <p:sldId id="1810" r:id="rId4"/>
    <p:sldId id="2346" r:id="rId5"/>
    <p:sldId id="2376" r:id="rId6"/>
    <p:sldId id="2347" r:id="rId7"/>
    <p:sldId id="2359" r:id="rId8"/>
    <p:sldId id="2095" r:id="rId9"/>
    <p:sldId id="2096" r:id="rId10"/>
    <p:sldId id="2097" r:id="rId11"/>
    <p:sldId id="2100" r:id="rId12"/>
    <p:sldId id="2103" r:id="rId13"/>
    <p:sldId id="2104" r:id="rId14"/>
    <p:sldId id="2105" r:id="rId15"/>
    <p:sldId id="2107" r:id="rId16"/>
    <p:sldId id="2363" r:id="rId17"/>
    <p:sldId id="2362" r:id="rId18"/>
    <p:sldId id="2111" r:id="rId19"/>
    <p:sldId id="2348" r:id="rId20"/>
    <p:sldId id="2112" r:id="rId21"/>
    <p:sldId id="2114" r:id="rId22"/>
    <p:sldId id="2115" r:id="rId23"/>
    <p:sldId id="2116" r:id="rId24"/>
    <p:sldId id="2117" r:id="rId25"/>
    <p:sldId id="2120" r:id="rId26"/>
    <p:sldId id="2121" r:id="rId27"/>
    <p:sldId id="2122" r:id="rId28"/>
    <p:sldId id="2123" r:id="rId29"/>
    <p:sldId id="2124" r:id="rId30"/>
    <p:sldId id="2125" r:id="rId31"/>
    <p:sldId id="2128" r:id="rId32"/>
    <p:sldId id="2130" r:id="rId33"/>
    <p:sldId id="2131" r:id="rId34"/>
    <p:sldId id="2132" r:id="rId35"/>
    <p:sldId id="2133" r:id="rId36"/>
    <p:sldId id="2360" r:id="rId37"/>
    <p:sldId id="2361" r:id="rId38"/>
    <p:sldId id="2135" r:id="rId39"/>
    <p:sldId id="2136" r:id="rId40"/>
    <p:sldId id="2137" r:id="rId41"/>
    <p:sldId id="2138" r:id="rId42"/>
    <p:sldId id="2139" r:id="rId43"/>
    <p:sldId id="2350" r:id="rId44"/>
    <p:sldId id="2140" r:id="rId45"/>
    <p:sldId id="2352" r:id="rId46"/>
    <p:sldId id="2141" r:id="rId47"/>
    <p:sldId id="2142" r:id="rId48"/>
    <p:sldId id="2143" r:id="rId49"/>
    <p:sldId id="2144" r:id="rId50"/>
    <p:sldId id="2145" r:id="rId51"/>
    <p:sldId id="2146" r:id="rId52"/>
    <p:sldId id="2147" r:id="rId53"/>
    <p:sldId id="2148" r:id="rId54"/>
    <p:sldId id="2149" r:id="rId55"/>
    <p:sldId id="2150" r:id="rId56"/>
    <p:sldId id="2151" r:id="rId57"/>
    <p:sldId id="2152" r:id="rId58"/>
    <p:sldId id="2153" r:id="rId59"/>
    <p:sldId id="2154" r:id="rId60"/>
    <p:sldId id="2155" r:id="rId61"/>
    <p:sldId id="2156" r:id="rId62"/>
    <p:sldId id="2157" r:id="rId63"/>
    <p:sldId id="2158" r:id="rId64"/>
    <p:sldId id="2159" r:id="rId65"/>
    <p:sldId id="2160" r:id="rId66"/>
    <p:sldId id="2161" r:id="rId67"/>
    <p:sldId id="2162" r:id="rId68"/>
    <p:sldId id="2163" r:id="rId69"/>
    <p:sldId id="2164" r:id="rId70"/>
    <p:sldId id="2165" r:id="rId71"/>
    <p:sldId id="2166" r:id="rId72"/>
    <p:sldId id="2167" r:id="rId73"/>
    <p:sldId id="2168" r:id="rId74"/>
    <p:sldId id="2169" r:id="rId75"/>
    <p:sldId id="2170" r:id="rId76"/>
    <p:sldId id="2171" r:id="rId77"/>
    <p:sldId id="2172" r:id="rId78"/>
    <p:sldId id="2173" r:id="rId79"/>
    <p:sldId id="2174" r:id="rId80"/>
    <p:sldId id="2175" r:id="rId81"/>
    <p:sldId id="2176" r:id="rId82"/>
    <p:sldId id="2177" r:id="rId83"/>
    <p:sldId id="2178" r:id="rId84"/>
    <p:sldId id="2179" r:id="rId85"/>
    <p:sldId id="2358" r:id="rId86"/>
    <p:sldId id="2180" r:id="rId87"/>
    <p:sldId id="2181" r:id="rId88"/>
    <p:sldId id="2182" r:id="rId89"/>
    <p:sldId id="2353" r:id="rId90"/>
    <p:sldId id="2183" r:id="rId91"/>
    <p:sldId id="2184" r:id="rId92"/>
    <p:sldId id="2186" r:id="rId93"/>
    <p:sldId id="2187" r:id="rId94"/>
    <p:sldId id="2259" r:id="rId95"/>
    <p:sldId id="2260" r:id="rId96"/>
    <p:sldId id="2262" r:id="rId97"/>
    <p:sldId id="2263" r:id="rId98"/>
    <p:sldId id="2264" r:id="rId99"/>
    <p:sldId id="2265" r:id="rId100"/>
    <p:sldId id="2266" r:id="rId101"/>
    <p:sldId id="2268" r:id="rId102"/>
    <p:sldId id="2335" r:id="rId103"/>
    <p:sldId id="2334" r:id="rId104"/>
    <p:sldId id="2333" r:id="rId105"/>
    <p:sldId id="2332" r:id="rId106"/>
    <p:sldId id="2331" r:id="rId107"/>
    <p:sldId id="2275" r:id="rId108"/>
    <p:sldId id="2343" r:id="rId109"/>
    <p:sldId id="2342" r:id="rId110"/>
    <p:sldId id="2341" r:id="rId111"/>
    <p:sldId id="2340" r:id="rId112"/>
    <p:sldId id="2339" r:id="rId113"/>
    <p:sldId id="2338" r:id="rId114"/>
    <p:sldId id="2284" r:id="rId115"/>
    <p:sldId id="2285" r:id="rId116"/>
    <p:sldId id="2286" r:id="rId117"/>
    <p:sldId id="2290" r:id="rId118"/>
    <p:sldId id="2291" r:id="rId119"/>
    <p:sldId id="2292" r:id="rId120"/>
    <p:sldId id="2294" r:id="rId121"/>
    <p:sldId id="2296" r:id="rId122"/>
    <p:sldId id="2298" r:id="rId123"/>
    <p:sldId id="2299" r:id="rId124"/>
    <p:sldId id="2300" r:id="rId125"/>
    <p:sldId id="2344" r:id="rId126"/>
    <p:sldId id="2301" r:id="rId127"/>
    <p:sldId id="2354" r:id="rId128"/>
    <p:sldId id="1981" r:id="rId129"/>
    <p:sldId id="1980" r:id="rId130"/>
    <p:sldId id="1979" r:id="rId131"/>
    <p:sldId id="1978" r:id="rId132"/>
    <p:sldId id="2356" r:id="rId133"/>
    <p:sldId id="1994" r:id="rId134"/>
    <p:sldId id="1993" r:id="rId135"/>
    <p:sldId id="1992" r:id="rId136"/>
    <p:sldId id="1991" r:id="rId137"/>
    <p:sldId id="1990" r:id="rId138"/>
    <p:sldId id="1989" r:id="rId139"/>
    <p:sldId id="1988" r:id="rId140"/>
    <p:sldId id="1987" r:id="rId141"/>
    <p:sldId id="2043" r:id="rId142"/>
    <p:sldId id="2042" r:id="rId143"/>
    <p:sldId id="2044" r:id="rId144"/>
    <p:sldId id="2045" r:id="rId145"/>
    <p:sldId id="2046" r:id="rId146"/>
    <p:sldId id="2048" r:id="rId147"/>
    <p:sldId id="2055" r:id="rId148"/>
    <p:sldId id="2049" r:id="rId149"/>
    <p:sldId id="2051" r:id="rId150"/>
    <p:sldId id="2052" r:id="rId151"/>
    <p:sldId id="2053" r:id="rId152"/>
    <p:sldId id="2056" r:id="rId153"/>
    <p:sldId id="2057" r:id="rId154"/>
    <p:sldId id="2058" r:id="rId155"/>
    <p:sldId id="2059" r:id="rId156"/>
    <p:sldId id="2060" r:id="rId157"/>
    <p:sldId id="2061" r:id="rId158"/>
    <p:sldId id="2062" r:id="rId159"/>
    <p:sldId id="2063" r:id="rId160"/>
    <p:sldId id="2357" r:id="rId161"/>
    <p:sldId id="2329" r:id="rId162"/>
    <p:sldId id="2330" r:id="rId163"/>
    <p:sldId id="1450" r:id="rId164"/>
  </p:sldIdLst>
  <p:sldSz cx="9144000" cy="6858000" type="screen4x3"/>
  <p:notesSz cx="7099300" cy="10234613"/>
  <p:custDataLst>
    <p:tags r:id="rId167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86"/>
    <a:srgbClr val="FF3300"/>
    <a:srgbClr val="E9E9F3"/>
    <a:srgbClr val="33CC33"/>
    <a:srgbClr val="FFFF66"/>
    <a:srgbClr val="B9251B"/>
    <a:srgbClr val="9C3C1A"/>
    <a:srgbClr val="3333CC"/>
    <a:srgbClr val="33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9" autoAdjust="0"/>
    <p:restoredTop sz="96233" autoAdjust="0"/>
  </p:normalViewPr>
  <p:slideViewPr>
    <p:cSldViewPr>
      <p:cViewPr varScale="1">
        <p:scale>
          <a:sx n="63" d="100"/>
          <a:sy n="63" d="100"/>
        </p:scale>
        <p:origin x="1143" y="5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80" d="100"/>
          <a:sy n="80" d="100"/>
        </p:scale>
        <p:origin x="3888" y="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175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0175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698" y="4861781"/>
            <a:ext cx="5681905" cy="460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175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0175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>
              <a:spcBef>
                <a:spcPct val="0"/>
              </a:spcBef>
            </a:pPr>
            <a:fld id="{39F2BB3C-212C-4497-AB7E-5AD22F93BE7E}" type="slidenum">
              <a:rPr lang="en-US" altLang="ko-KR" smtClean="0">
                <a:ea typeface="Gulim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9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just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just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7" Type="http://schemas.openxmlformats.org/officeDocument/2006/relationships/image" Target="../media/image210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algn="ctr"/>
            <a:r>
              <a:rPr lang="en-US" altLang="zh-CN" sz="40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Part IV: Graph Algorithms</a:t>
            </a:r>
          </a:p>
          <a:p>
            <a:pPr algn="ctr"/>
            <a:endParaRPr lang="en-US" altLang="zh-CN" sz="1000" dirty="0">
              <a:solidFill>
                <a:srgbClr val="000099"/>
              </a:solidFill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11: Single-Source Shortest Paths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1F6C7E9-2C07-4AEA-A58D-0210563A1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Yongxin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487349966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Let G = (V, E) be a 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weighted</a:t>
                </a:r>
                <a:r>
                  <a:rPr lang="en-US" altLang="zh-CN" sz="2800" dirty="0"/>
                  <a:t> digraph (directed graph), with weight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800" dirty="0"/>
                  <a:t>  mapping edges to real-valued weights</a:t>
                </a:r>
              </a:p>
              <a:p>
                <a:pPr eaLnBrk="1" hangingPunct="1"/>
                <a:r>
                  <a:rPr lang="en-US" altLang="zh-CN" sz="2800" dirty="0"/>
                  <a:t>If e = (u, v), we write w(u, v) for w(e).</a:t>
                </a:r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179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Problem for Weighted Graphs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12976"/>
            <a:ext cx="8468112" cy="25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154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∞ initially, and remains an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upper bound </a:t>
                </a:r>
                <a:r>
                  <a:rPr lang="en-US" altLang="zh-CN" sz="2400" dirty="0"/>
                  <a:t>of the true shortest distance, we have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situation just prior to the insertion of u.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true shortest path </a:t>
                </a:r>
                <a:r>
                  <a:rPr lang="en-US" altLang="zh-CN" sz="2400" dirty="0"/>
                  <a:t>from s to u: &lt;s,..., x, y,…, u&gt;.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Because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400" dirty="0"/>
                  <a:t>, at some point this path must first take a jump out of S. Let (x, y) be the edge taken by the path, where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400" dirty="0"/>
                  <a:t>  (it may be that x=s or/and y=u).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97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now prove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52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now prove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have done relaxation when processing x, so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(1)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69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now prove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have done relaxation when processing x, so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(1)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x is added to S earlier, by hypothesis,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(2)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543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now prove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have done relaxation when processing x, so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(1)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x is added to S earlier, by hypothesis,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(2)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&lt;s, …, x, y&gt; </a:t>
                </a:r>
                <a:r>
                  <a:rPr lang="en-US" altLang="zh-CN" sz="2400" dirty="0"/>
                  <a:t>is sub-path of a shortest path,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(3)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43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now prove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have done relaxation when processing x, so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(1)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x is added to S earlier, by hypothesis,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(2)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&lt;s, …, x, y&gt; </a:t>
                </a:r>
                <a:r>
                  <a:rPr lang="en-US" altLang="zh-CN" sz="2400" dirty="0"/>
                  <a:t>is sub-path of a shortest path,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(3)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By (1) and (3),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 Hence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66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We now prove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We have done relaxation when processing x, so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(1)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x is added to S earlier, by hypothesis,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(2)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&lt;s, …, x, y&gt; </a:t>
                </a:r>
                <a:r>
                  <a:rPr lang="en-US" altLang="zh-CN" sz="2400" dirty="0"/>
                  <a:t>is sub-path of a shortest path,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(3)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By (1) and (3),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 Hence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So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 (because we suppose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).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2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</a:t>
                </a:r>
                <a:r>
                  <a:rPr lang="en-US" altLang="zh-CN" sz="2400"/>
                  <a:t>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47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044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Distance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27211"/>
            <a:ext cx="8424936" cy="5382109"/>
          </a:xfrm>
        </p:spPr>
      </p:pic>
      <p:sp>
        <p:nvSpPr>
          <p:cNvPr id="2" name="矩形 1"/>
          <p:cNvSpPr/>
          <p:nvPr/>
        </p:nvSpPr>
        <p:spPr bwMode="auto">
          <a:xfrm>
            <a:off x="179512" y="270892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61328" y="2060848"/>
            <a:ext cx="1446375" cy="36004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804248" y="1733244"/>
            <a:ext cx="1446375" cy="36004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942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85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230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Thus y should have been added to S 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          </a:t>
                </a:r>
                <a:r>
                  <a:rPr lang="en-US" altLang="zh-CN" sz="2400" dirty="0"/>
                  <a:t> u, 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29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Since y appears midway on the path from s to u, and all subsequent edges have non-negative weights,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and thus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/>
                  <a:t>Thus y should have been added to S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before</a:t>
                </a:r>
                <a:r>
                  <a:rPr lang="en-US" altLang="zh-CN" sz="2400" dirty="0"/>
                  <a:t> u, in contradiction to our assumption that u is the next vertex to be added to S.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419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    ) time.</a:t>
            </a:r>
          </a:p>
        </p:txBody>
      </p:sp>
    </p:spTree>
    <p:extLst>
      <p:ext uri="{BB962C8B-B14F-4D97-AF65-F5344CB8AC3E}">
        <p14:creationId xmlns:p14="http://schemas.microsoft.com/office/powerpoint/2010/main" val="14350074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</p:txBody>
      </p:sp>
    </p:spTree>
    <p:extLst>
      <p:ext uri="{BB962C8B-B14F-4D97-AF65-F5344CB8AC3E}">
        <p14:creationId xmlns:p14="http://schemas.microsoft.com/office/powerpoint/2010/main" val="42057906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</a:t>
            </a:r>
          </a:p>
        </p:txBody>
      </p:sp>
    </p:spTree>
    <p:extLst>
      <p:ext uri="{BB962C8B-B14F-4D97-AF65-F5344CB8AC3E}">
        <p14:creationId xmlns:p14="http://schemas.microsoft.com/office/powerpoint/2010/main" val="1073470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 i.e.,           times in total.</a:t>
            </a:r>
          </a:p>
        </p:txBody>
      </p:sp>
    </p:spTree>
    <p:extLst>
      <p:ext uri="{BB962C8B-B14F-4D97-AF65-F5344CB8AC3E}">
        <p14:creationId xmlns:p14="http://schemas.microsoft.com/office/powerpoint/2010/main" val="3607358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 i.e., O(|V|) times in total.</a:t>
            </a:r>
          </a:p>
        </p:txBody>
      </p:sp>
    </p:spTree>
    <p:extLst>
      <p:ext uri="{BB962C8B-B14F-4D97-AF65-F5344CB8AC3E}">
        <p14:creationId xmlns:p14="http://schemas.microsoft.com/office/powerpoint/2010/main" val="13462481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 i.e., O(|V|) times in total.</a:t>
            </a:r>
          </a:p>
          <a:p>
            <a:r>
              <a:rPr lang="en-US" altLang="zh-CN" sz="2400" dirty="0"/>
              <a:t>The inner loop </a:t>
            </a:r>
            <a:r>
              <a:rPr lang="en-US" altLang="zh-CN" sz="2400" dirty="0">
                <a:solidFill>
                  <a:srgbClr val="0070C0"/>
                </a:solidFill>
              </a:rPr>
              <a:t>for (each v </a:t>
            </a:r>
            <a:r>
              <a:rPr lang="zh-CN" altLang="en-US" sz="2400" dirty="0">
                <a:solidFill>
                  <a:srgbClr val="0070C0"/>
                </a:solidFill>
              </a:rPr>
              <a:t>∈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Adj</a:t>
            </a:r>
            <a:r>
              <a:rPr lang="en-US" altLang="zh-CN" sz="2400" dirty="0">
                <a:solidFill>
                  <a:srgbClr val="0070C0"/>
                </a:solidFill>
              </a:rPr>
              <a:t>[u]) </a:t>
            </a:r>
            <a:r>
              <a:rPr lang="en-US" altLang="zh-CN" sz="2400" dirty="0"/>
              <a:t>is called once for each edge in the graph. </a:t>
            </a:r>
          </a:p>
        </p:txBody>
      </p:sp>
    </p:spTree>
    <p:extLst>
      <p:ext uri="{BB962C8B-B14F-4D97-AF65-F5344CB8AC3E}">
        <p14:creationId xmlns:p14="http://schemas.microsoft.com/office/powerpoint/2010/main" val="405346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Distance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27211"/>
            <a:ext cx="8424936" cy="5382109"/>
          </a:xfrm>
        </p:spPr>
      </p:pic>
      <p:sp>
        <p:nvSpPr>
          <p:cNvPr id="2" name="矩形 1"/>
          <p:cNvSpPr/>
          <p:nvPr/>
        </p:nvSpPr>
        <p:spPr bwMode="auto">
          <a:xfrm>
            <a:off x="179512" y="270892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4833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 i.e., O(|V|) times in total.</a:t>
            </a:r>
          </a:p>
          <a:p>
            <a:r>
              <a:rPr lang="en-US" altLang="zh-CN" sz="2400" dirty="0"/>
              <a:t>The inner loop </a:t>
            </a:r>
            <a:r>
              <a:rPr lang="en-US" altLang="zh-CN" sz="2400" dirty="0">
                <a:solidFill>
                  <a:srgbClr val="0070C0"/>
                </a:solidFill>
              </a:rPr>
              <a:t>for (each v </a:t>
            </a:r>
            <a:r>
              <a:rPr lang="zh-CN" altLang="en-US" sz="2400" dirty="0">
                <a:solidFill>
                  <a:srgbClr val="0070C0"/>
                </a:solidFill>
              </a:rPr>
              <a:t>∈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Adj</a:t>
            </a:r>
            <a:r>
              <a:rPr lang="en-US" altLang="zh-CN" sz="2400" dirty="0">
                <a:solidFill>
                  <a:srgbClr val="0070C0"/>
                </a:solidFill>
              </a:rPr>
              <a:t>[u]) </a:t>
            </a:r>
            <a:r>
              <a:rPr lang="en-US" altLang="zh-CN" sz="2400" dirty="0"/>
              <a:t>is called once for each edge in the graph. Each call of the inner loop does O(1) work</a:t>
            </a:r>
          </a:p>
        </p:txBody>
      </p:sp>
    </p:spTree>
    <p:extLst>
      <p:ext uri="{BB962C8B-B14F-4D97-AF65-F5344CB8AC3E}">
        <p14:creationId xmlns:p14="http://schemas.microsoft.com/office/powerpoint/2010/main" val="30007966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 i.e., O(|V|) times in total.</a:t>
            </a:r>
          </a:p>
          <a:p>
            <a:r>
              <a:rPr lang="en-US" altLang="zh-CN" sz="2400" dirty="0"/>
              <a:t>The inner loop </a:t>
            </a:r>
            <a:r>
              <a:rPr lang="en-US" altLang="zh-CN" sz="2400" dirty="0">
                <a:solidFill>
                  <a:srgbClr val="0070C0"/>
                </a:solidFill>
              </a:rPr>
              <a:t>for (each v </a:t>
            </a:r>
            <a:r>
              <a:rPr lang="zh-CN" altLang="en-US" sz="2400" dirty="0">
                <a:solidFill>
                  <a:srgbClr val="0070C0"/>
                </a:solidFill>
              </a:rPr>
              <a:t>∈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Adj</a:t>
            </a:r>
            <a:r>
              <a:rPr lang="en-US" altLang="zh-CN" sz="2400" dirty="0">
                <a:solidFill>
                  <a:srgbClr val="0070C0"/>
                </a:solidFill>
              </a:rPr>
              <a:t>[u]) </a:t>
            </a:r>
            <a:r>
              <a:rPr lang="en-US" altLang="zh-CN" sz="2400" dirty="0"/>
              <a:t>is called once for each edge in the graph. Each call of the inner loop does O(1) work plus, possibly, </a:t>
            </a:r>
            <a:r>
              <a:rPr lang="en-US" altLang="zh-CN" sz="2400" dirty="0">
                <a:solidFill>
                  <a:srgbClr val="0070C0"/>
                </a:solidFill>
              </a:rPr>
              <a:t>one</a:t>
            </a:r>
            <a:r>
              <a:rPr lang="en-US" altLang="zh-CN" sz="2400" dirty="0"/>
              <a:t> Decrease-Key operation.</a:t>
            </a:r>
          </a:p>
        </p:txBody>
      </p:sp>
    </p:spTree>
    <p:extLst>
      <p:ext uri="{BB962C8B-B14F-4D97-AF65-F5344CB8AC3E}">
        <p14:creationId xmlns:p14="http://schemas.microsoft.com/office/powerpoint/2010/main" val="37094486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initialization uses only O(|V|) time.</a:t>
            </a:r>
          </a:p>
          <a:p>
            <a:r>
              <a:rPr lang="en-US" altLang="zh-CN" sz="2400" dirty="0"/>
              <a:t>Each vertex is processed exactly once, so Non-Empty() and Extract-Min() are called exactly once, i.e., O(|V|) times in total.</a:t>
            </a:r>
          </a:p>
          <a:p>
            <a:r>
              <a:rPr lang="en-US" altLang="zh-CN" sz="2400" dirty="0"/>
              <a:t>The inner loop </a:t>
            </a:r>
            <a:r>
              <a:rPr lang="en-US" altLang="zh-CN" sz="2400" dirty="0">
                <a:solidFill>
                  <a:srgbClr val="0070C0"/>
                </a:solidFill>
              </a:rPr>
              <a:t>for (each v </a:t>
            </a:r>
            <a:r>
              <a:rPr lang="zh-CN" altLang="en-US" sz="2400" dirty="0">
                <a:solidFill>
                  <a:srgbClr val="0070C0"/>
                </a:solidFill>
              </a:rPr>
              <a:t>∈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Adj</a:t>
            </a:r>
            <a:r>
              <a:rPr lang="en-US" altLang="zh-CN" sz="2400" dirty="0">
                <a:solidFill>
                  <a:srgbClr val="0070C0"/>
                </a:solidFill>
              </a:rPr>
              <a:t>[u]) </a:t>
            </a:r>
            <a:r>
              <a:rPr lang="en-US" altLang="zh-CN" sz="2400" dirty="0"/>
              <a:t>is called once for each edge in the graph. Each call of the inner loop does O(1) work plus, possibly, </a:t>
            </a:r>
            <a:r>
              <a:rPr lang="en-US" altLang="zh-CN" sz="2400" dirty="0">
                <a:solidFill>
                  <a:srgbClr val="0070C0"/>
                </a:solidFill>
              </a:rPr>
              <a:t>one</a:t>
            </a:r>
            <a:r>
              <a:rPr lang="en-US" altLang="zh-CN" sz="2400" dirty="0"/>
              <a:t> Decrease-Key operation.</a:t>
            </a:r>
          </a:p>
          <a:p>
            <a:r>
              <a:rPr lang="en-US" altLang="zh-CN" sz="2400" dirty="0"/>
              <a:t>Recalling that all of the priority queue operations require O(log |Q|) = O(</a:t>
            </a:r>
            <a:r>
              <a:rPr lang="en-US" altLang="zh-CN" sz="2400" dirty="0" err="1"/>
              <a:t>log|V</a:t>
            </a:r>
            <a:r>
              <a:rPr lang="en-US" altLang="zh-CN" sz="2400" dirty="0"/>
              <a:t>|) time, we have that the algorithm uses</a:t>
            </a:r>
            <a:br>
              <a:rPr lang="en-US" altLang="zh-CN" sz="2400" b="0" dirty="0">
                <a:solidFill>
                  <a:srgbClr val="FF0000"/>
                </a:solidFill>
                <a:ea typeface="Cambria Math" panose="02040503050406030204" pitchFamily="18" charset="0"/>
              </a:rPr>
            </a:br>
            <a:endParaRPr lang="en-US" altLang="zh-CN" sz="2400" b="0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Cambria Math" panose="02040503050406030204" pitchFamily="18" charset="0"/>
              </a:rPr>
              <a:t>   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8624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initialization uses only O(|V|) time.</a:t>
                </a:r>
              </a:p>
              <a:p>
                <a:r>
                  <a:rPr lang="en-US" altLang="zh-CN" sz="2400" dirty="0"/>
                  <a:t>Each vertex is processed exactly once, so Non-Empty() and Extract-Min() are called exactly once, i.e., O(|V|) times in total.</a:t>
                </a:r>
              </a:p>
              <a:p>
                <a:r>
                  <a:rPr lang="en-US" altLang="zh-CN" sz="2400" dirty="0"/>
                  <a:t>The inner loop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for (each v 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∈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Adj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[u]) </a:t>
                </a:r>
                <a:r>
                  <a:rPr lang="en-US" altLang="zh-CN" sz="2400" dirty="0"/>
                  <a:t>is called once for each edge in the graph. Each call of the inner loop does O(1) work plus, possibly,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one</a:t>
                </a:r>
                <a:r>
                  <a:rPr lang="en-US" altLang="zh-CN" sz="2400" dirty="0"/>
                  <a:t> Decrease-Key operation.</a:t>
                </a:r>
              </a:p>
              <a:p>
                <a:r>
                  <a:rPr lang="en-US" altLang="zh-CN" sz="2400" dirty="0"/>
                  <a:t>Recalling that all of the priority queue operations require O(log |Q|) = O(</a:t>
                </a:r>
                <a:r>
                  <a:rPr lang="en-US" altLang="zh-CN" sz="2400" dirty="0" err="1"/>
                  <a:t>log|V</a:t>
                </a:r>
                <a:r>
                  <a:rPr lang="en-US" altLang="zh-CN" sz="2400" dirty="0"/>
                  <a:t>|) time, we have that the algorithm uses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altLang="zh-CN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</a:br>
                <a:endParaRPr lang="en-US" altLang="zh-CN" sz="24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time.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488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标注 7"/>
              <p:cNvSpPr>
                <a:spLocks noChangeArrowheads="1"/>
              </p:cNvSpPr>
              <p:nvPr/>
            </p:nvSpPr>
            <p:spPr bwMode="auto">
              <a:xfrm>
                <a:off x="2987824" y="1772816"/>
                <a:ext cx="1008112" cy="504056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𝑶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1772816"/>
                <a:ext cx="1008112" cy="504056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blipFill>
                <a:blip r:embed="rId4"/>
                <a:stretch>
                  <a:fillRect r="-2871" b="-12048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标注 8"/>
              <p:cNvSpPr>
                <a:spLocks noChangeArrowheads="1"/>
              </p:cNvSpPr>
              <p:nvPr/>
            </p:nvSpPr>
            <p:spPr bwMode="auto">
              <a:xfrm>
                <a:off x="4716016" y="5013176"/>
                <a:ext cx="2376264" cy="504056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𝑶</m:t>
                      </m:r>
                      <m:d>
                        <m:dPr>
                          <m:ctrlP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𝐥𝐨𝐠</m:t>
                          </m:r>
                          <m:r>
                            <a:rPr lang="en-US" altLang="zh-CN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𝐕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⋅|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𝑬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5013176"/>
                <a:ext cx="2376264" cy="504056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blipFill>
                <a:blip r:embed="rId5"/>
                <a:stretch>
                  <a:fillRect b="-12048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489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Prim’s Algorithm vs.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r>
              <a:rPr lang="en-US" altLang="zh-CN" sz="2800" dirty="0" err="1"/>
              <a:t>Dijkstra’s</a:t>
            </a:r>
            <a:r>
              <a:rPr lang="en-US" altLang="zh-CN" sz="2800" dirty="0"/>
              <a:t> algorithm looks similar to Prim’s algorithm.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sz="2800" dirty="0"/>
              <a:t>To understand the differences clearly, try them both on some example.</a:t>
            </a:r>
          </a:p>
        </p:txBody>
      </p:sp>
    </p:spTree>
    <p:extLst>
      <p:ext uri="{BB962C8B-B14F-4D97-AF65-F5344CB8AC3E}">
        <p14:creationId xmlns:p14="http://schemas.microsoft.com/office/powerpoint/2010/main" val="1459300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>
                <a:solidFill>
                  <a:schemeClr val="bg1">
                    <a:lumMod val="75000"/>
                  </a:schemeClr>
                </a:solidFill>
              </a:rPr>
              <a:t>Dijkstra’s</a:t>
            </a: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The Bellman-Ford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7270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Negative-weight edges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If the graph contains a negative-weight cycle reachable from the source vertex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/>
                  <a:t>, shortest-path weights are not well defined.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031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Negative-weight edges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If the graph contains a negative-weight cycle reachable from the source vertex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/>
                  <a:t>, shortest-path weights are not well defined.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9" y="3747659"/>
            <a:ext cx="4572081" cy="29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582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Negative-weight edges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If the graph contains a negative-weight cycle reachable from the source vertex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/>
                  <a:t>, shortest-path weights are not well defined.</a:t>
                </a:r>
              </a:p>
              <a:p>
                <a:r>
                  <a:rPr lang="en-US" altLang="zh-CN" sz="2400" dirty="0"/>
                  <a:t>By following the proposed “shortest” path and then traversing the negative-weight cycle, we can always find a path with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         </a:t>
                </a:r>
                <a:r>
                  <a:rPr lang="en-US" altLang="zh-CN" sz="2400" dirty="0"/>
                  <a:t> weight.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9" y="3747659"/>
            <a:ext cx="4572081" cy="29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3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Distance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27211"/>
            <a:ext cx="8424936" cy="5382109"/>
          </a:xfrm>
        </p:spPr>
      </p:pic>
      <p:sp>
        <p:nvSpPr>
          <p:cNvPr id="2" name="矩形 1"/>
          <p:cNvSpPr/>
          <p:nvPr/>
        </p:nvSpPr>
        <p:spPr bwMode="auto">
          <a:xfrm>
            <a:off x="3563888" y="5301208"/>
            <a:ext cx="3888432" cy="720080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9719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Negative-weight edges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If the graph contains a negative-weight cycle reachable from the source vertex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/>
                  <a:t>, shortest-path weights are not well defined.</a:t>
                </a:r>
              </a:p>
              <a:p>
                <a:r>
                  <a:rPr lang="en-US" altLang="zh-CN" sz="2400" dirty="0"/>
                  <a:t>By following the proposed “shortest” path and then traversing the negative-weight cycle, we can always find a path with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lower</a:t>
                </a:r>
                <a:r>
                  <a:rPr lang="en-US" altLang="zh-CN" sz="2400" dirty="0"/>
                  <a:t> weight.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9" y="3747659"/>
            <a:ext cx="4572081" cy="29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238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Review of The Algorithm for Relaxing an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61048"/>
            <a:ext cx="8245262" cy="2880320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164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1835697" y="6237312"/>
            <a:ext cx="936104" cy="5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259633" y="5460695"/>
            <a:ext cx="3024336" cy="1367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15616" y="3533902"/>
            <a:ext cx="3600400" cy="19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158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835697" y="6237312"/>
            <a:ext cx="936104" cy="5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259633" y="5460695"/>
            <a:ext cx="3024336" cy="1367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115616" y="4413866"/>
            <a:ext cx="3600400" cy="1064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4485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835697" y="6237312"/>
            <a:ext cx="936104" cy="5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259633" y="5517232"/>
            <a:ext cx="3024336" cy="1310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835696" y="4869160"/>
            <a:ext cx="2880319" cy="216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081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835697" y="6237312"/>
            <a:ext cx="936104" cy="5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259633" y="5517232"/>
            <a:ext cx="3024336" cy="1310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540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979712" y="6260331"/>
            <a:ext cx="936104" cy="5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64666" y="5517232"/>
            <a:ext cx="3024336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1186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979712" y="6270902"/>
            <a:ext cx="936104" cy="5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555775" y="5949280"/>
            <a:ext cx="1728193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9307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979712" y="6260984"/>
            <a:ext cx="900099" cy="5004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907703" y="6511231"/>
            <a:ext cx="1728193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2730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algorithm relaxes edges, progressively decreasing an estimate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/>
                  <a:t> on the weight of a shortest path from the source s to each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 until it achieves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the actual shortest-path weight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Distance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27211"/>
            <a:ext cx="8424936" cy="5382109"/>
          </a:xfrm>
        </p:spPr>
      </p:pic>
    </p:spTree>
    <p:extLst>
      <p:ext uri="{BB962C8B-B14F-4D97-AF65-F5344CB8AC3E}">
        <p14:creationId xmlns:p14="http://schemas.microsoft.com/office/powerpoint/2010/main" val="2111157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203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64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203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标注 8"/>
          <p:cNvSpPr>
            <a:spLocks noChangeArrowheads="1"/>
          </p:cNvSpPr>
          <p:nvPr/>
        </p:nvSpPr>
        <p:spPr bwMode="auto">
          <a:xfrm>
            <a:off x="3222737" y="4482252"/>
            <a:ext cx="2035511" cy="461775"/>
          </a:xfrm>
          <a:prstGeom prst="wedgeRectCallout">
            <a:avLst>
              <a:gd name="adj1" fmla="val -56647"/>
              <a:gd name="adj2" fmla="val 45326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Source vertex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831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203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332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1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标注 8"/>
          <p:cNvSpPr>
            <a:spLocks noChangeArrowheads="1"/>
          </p:cNvSpPr>
          <p:nvPr/>
        </p:nvSpPr>
        <p:spPr bwMode="auto">
          <a:xfrm>
            <a:off x="6301536" y="3818019"/>
            <a:ext cx="2443742" cy="1118243"/>
          </a:xfrm>
          <a:prstGeom prst="wedgeRectCallout">
            <a:avLst>
              <a:gd name="adj1" fmla="val -61095"/>
              <a:gd name="adj2" fmla="val 27681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These edges do not cause Relaxation.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43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1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29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98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828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98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778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98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2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98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696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98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Single-Source Shortest-Paths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Definition: Single-source shortest-paths problem</a:t>
                </a:r>
              </a:p>
              <a:p>
                <a:pPr lvl="1"/>
                <a:r>
                  <a:rPr lang="en-US" altLang="zh-CN" sz="2400" dirty="0"/>
                  <a:t>Given a digraph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with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no-negative edge weights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400" dirty="0"/>
                  <a:t> and a designated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source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, determine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distance</a:t>
                </a:r>
                <a:r>
                  <a:rPr lang="en-US" altLang="zh-CN" sz="2400" dirty="0"/>
                  <a:t> and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shortest path </a:t>
                </a:r>
                <a:r>
                  <a:rPr lang="en-US" altLang="zh-CN" sz="2400" dirty="0"/>
                  <a:t>from the source vertex to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every</a:t>
                </a:r>
                <a:r>
                  <a:rPr lang="en-US" altLang="zh-CN" sz="2400" dirty="0"/>
                  <a:t> vertex in the digraph.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7258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98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681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 dirty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28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72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28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082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471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827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4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CN" sz="28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33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4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8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7200" y="1137801"/>
            <a:ext cx="1554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round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312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36281" y="173906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07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139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71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03524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35716" y="220081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54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486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18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0615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782807" y="219791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86626" y="1748355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1482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>
                <a:solidFill>
                  <a:schemeClr val="bg1">
                    <a:lumMod val="75000"/>
                  </a:schemeClr>
                </a:solidFill>
              </a:rPr>
              <a:t>Dijkstra’s</a:t>
            </a: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The Bellman-Ford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42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Single-Source Shortest-Paths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Definition: Single-source shortest-paths problem</a:t>
                </a:r>
              </a:p>
              <a:p>
                <a:pPr lvl="1"/>
                <a:r>
                  <a:rPr lang="en-US" altLang="zh-CN" sz="2400" dirty="0"/>
                  <a:t>Given a digraph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with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no-negative edge weights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400" dirty="0"/>
                  <a:t> and a designated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source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, determine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distance</a:t>
                </a:r>
                <a:r>
                  <a:rPr lang="en-US" altLang="zh-CN" sz="2400" dirty="0"/>
                  <a:t> and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shortest path </a:t>
                </a:r>
                <a:r>
                  <a:rPr lang="en-US" altLang="zh-CN" sz="2400" dirty="0"/>
                  <a:t>from the source vertex to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every</a:t>
                </a:r>
                <a:r>
                  <a:rPr lang="en-US" altLang="zh-CN" sz="2400" dirty="0"/>
                  <a:t> vertex in the digraph.</a:t>
                </a:r>
              </a:p>
              <a:p>
                <a:pPr lvl="1"/>
                <a:r>
                  <a:rPr lang="en-US" altLang="zh-CN" sz="2400" dirty="0"/>
                  <a:t>Note: Weight between two vertices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400" dirty="0"/>
                  <a:t> can actually be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altLang="zh-CN" sz="2400" dirty="0"/>
                  <a:t>. 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765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Bellman-Ford algorithm runs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|⋅|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> since the initialization takes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time, each of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/>
                  <a:t> passes over the edges takes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> time, and the </a:t>
                </a:r>
                <a:r>
                  <a:rPr lang="en-US" altLang="zh-CN" sz="2400" b="1" dirty="0"/>
                  <a:t>for</a:t>
                </a:r>
                <a:r>
                  <a:rPr lang="en-US" altLang="zh-CN" sz="2400" dirty="0"/>
                  <a:t> loop takes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> time.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4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6" y="2657467"/>
            <a:ext cx="6286112" cy="4200533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376666"/>
            <a:ext cx="2520280" cy="287783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Analysis of Bellman-Ford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The Bellman-Ford algorithm runs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|⋅|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> since the initialization takes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time, each of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/>
                  <a:t> passes over the edges takes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> time, and the </a:t>
                </a:r>
                <a:r>
                  <a:rPr lang="en-US" altLang="zh-CN" sz="2400" b="1" dirty="0"/>
                  <a:t>for</a:t>
                </a:r>
                <a:r>
                  <a:rPr lang="en-US" altLang="zh-CN" sz="2400" dirty="0"/>
                  <a:t> loop takes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> time.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96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标注 8"/>
              <p:cNvSpPr>
                <a:spLocks noChangeArrowheads="1"/>
              </p:cNvSpPr>
              <p:nvPr/>
            </p:nvSpPr>
            <p:spPr bwMode="auto">
              <a:xfrm>
                <a:off x="4973216" y="3586225"/>
                <a:ext cx="1008112" cy="504056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𝑶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3216" y="3586225"/>
                <a:ext cx="1008112" cy="504056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blipFill>
                <a:blip r:embed="rId5"/>
                <a:stretch>
                  <a:fillRect r="-3365" b="-12048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标注 9"/>
              <p:cNvSpPr>
                <a:spLocks noChangeArrowheads="1"/>
              </p:cNvSpPr>
              <p:nvPr/>
            </p:nvSpPr>
            <p:spPr bwMode="auto">
              <a:xfrm>
                <a:off x="3666728" y="4313272"/>
                <a:ext cx="1810544" cy="535333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𝑶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⋅|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𝑬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|)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矩形标注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6728" y="4313272"/>
                <a:ext cx="1810544" cy="535333"/>
              </a:xfrm>
              <a:prstGeom prst="wedgeRectCallout">
                <a:avLst>
                  <a:gd name="adj1" fmla="val -75746"/>
                  <a:gd name="adj2" fmla="val 11010"/>
                </a:avLst>
              </a:prstGeom>
              <a:blipFill>
                <a:blip r:embed="rId6"/>
                <a:stretch>
                  <a:fillRect b="-9195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标注 10"/>
              <p:cNvSpPr>
                <a:spLocks noChangeArrowheads="1"/>
              </p:cNvSpPr>
              <p:nvPr/>
            </p:nvSpPr>
            <p:spPr bwMode="auto">
              <a:xfrm>
                <a:off x="2987824" y="5105127"/>
                <a:ext cx="1152128" cy="535333"/>
              </a:xfrm>
              <a:prstGeom prst="wedgeRectCallout">
                <a:avLst>
                  <a:gd name="adj1" fmla="val -74246"/>
                  <a:gd name="adj2" fmla="val 32995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𝑶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(|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𝑬</m:t>
                      </m:r>
                      <m:r>
                        <a:rPr lang="en-US" altLang="zh-CN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|)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5105127"/>
                <a:ext cx="1152128" cy="535333"/>
              </a:xfrm>
              <a:prstGeom prst="wedgeRectCallout">
                <a:avLst>
                  <a:gd name="adj1" fmla="val -74246"/>
                  <a:gd name="adj2" fmla="val 32995"/>
                </a:avLst>
              </a:prstGeom>
              <a:blipFill>
                <a:blip r:embed="rId7"/>
                <a:stretch>
                  <a:fillRect b="-909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5986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Single-Source Shortest-Paths Problem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Definition: Single-source shortest-paths problem</a:t>
                </a:r>
              </a:p>
              <a:p>
                <a:pPr lvl="1"/>
                <a:r>
                  <a:rPr lang="en-US" altLang="zh-CN" sz="2400" dirty="0"/>
                  <a:t>Given a digraph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with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no-negative edge weights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400" dirty="0"/>
                  <a:t> and a designated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source vertex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, determine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distance</a:t>
                </a:r>
                <a:r>
                  <a:rPr lang="en-US" altLang="zh-CN" sz="2400" dirty="0"/>
                  <a:t> and a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shortest path </a:t>
                </a:r>
                <a:r>
                  <a:rPr lang="en-US" altLang="zh-CN" sz="2400" dirty="0"/>
                  <a:t>from the source vertex to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every</a:t>
                </a:r>
                <a:r>
                  <a:rPr lang="en-US" altLang="zh-CN" sz="2400" dirty="0"/>
                  <a:t> vertex in the digraph.</a:t>
                </a:r>
              </a:p>
              <a:p>
                <a:pPr lvl="1"/>
                <a:r>
                  <a:rPr lang="en-US" altLang="zh-CN" sz="2400" dirty="0"/>
                  <a:t>Note: Weight between two vertices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400" dirty="0"/>
                  <a:t> can actually be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altLang="zh-CN" sz="2400" dirty="0"/>
                  <a:t>. 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058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56"/>
          <a:stretch/>
        </p:blipFill>
        <p:spPr bwMode="auto">
          <a:xfrm>
            <a:off x="441611" y="3933056"/>
            <a:ext cx="8507288" cy="109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9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3400" dirty="0">
                <a:solidFill>
                  <a:srgbClr val="FF0000"/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Bellman-Ford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62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64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/>
              <a:t>Dijkstra’s</a:t>
            </a:r>
            <a:r>
              <a:rPr lang="en-US" altLang="zh-CN" sz="3400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Bellman-Ford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1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8444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r>
              <a:rPr lang="en-US" altLang="zh-CN" sz="2400" dirty="0"/>
              <a:t>Initially</a:t>
            </a:r>
          </a:p>
          <a:p>
            <a:pPr lvl="1"/>
            <a:r>
              <a:rPr lang="en-US" altLang="zh-CN" sz="2000" dirty="0"/>
              <a:t>S =</a:t>
            </a:r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71208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r>
              <a:rPr lang="en-US" altLang="zh-CN" sz="2400" dirty="0"/>
              <a:t>Initially</a:t>
            </a:r>
          </a:p>
          <a:p>
            <a:pPr lvl="1"/>
            <a:r>
              <a:rPr lang="en-US" altLang="zh-CN" sz="2000" dirty="0"/>
              <a:t>S = </a:t>
            </a:r>
            <a:r>
              <a:rPr lang="zh-CN" altLang="en-US" sz="2000" dirty="0"/>
              <a:t>∅</a:t>
            </a:r>
            <a:endParaRPr lang="en-US" altLang="zh-CN" sz="2000" dirty="0"/>
          </a:p>
          <a:p>
            <a:pPr lvl="1"/>
            <a:r>
              <a:rPr lang="en-US" altLang="zh-CN" sz="2000" dirty="0"/>
              <a:t>d[s] = </a:t>
            </a:r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8042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r>
              <a:rPr lang="en-US" altLang="zh-CN" sz="2400" dirty="0"/>
              <a:t>Initially</a:t>
            </a:r>
          </a:p>
          <a:p>
            <a:pPr lvl="1"/>
            <a:r>
              <a:rPr lang="en-US" altLang="zh-CN" sz="2000" dirty="0"/>
              <a:t>S = </a:t>
            </a:r>
            <a:r>
              <a:rPr lang="zh-CN" altLang="en-US" sz="2000" dirty="0"/>
              <a:t>∅</a:t>
            </a:r>
            <a:endParaRPr lang="en-US" altLang="zh-CN" sz="2000" dirty="0"/>
          </a:p>
          <a:p>
            <a:pPr lvl="1"/>
            <a:r>
              <a:rPr lang="en-US" altLang="zh-CN" sz="2000" dirty="0"/>
              <a:t>d[s] = 0 and d[v] = ∞ for all others vertices v.</a:t>
            </a:r>
            <a:endParaRPr lang="en-US" altLang="zh-CN" sz="24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9759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r>
              <a:rPr lang="en-US" altLang="zh-CN" sz="2400" dirty="0"/>
              <a:t>Initially</a:t>
            </a:r>
          </a:p>
          <a:p>
            <a:pPr lvl="1"/>
            <a:r>
              <a:rPr lang="en-US" altLang="zh-CN" sz="2000" dirty="0"/>
              <a:t>S = </a:t>
            </a:r>
            <a:r>
              <a:rPr lang="zh-CN" altLang="en-US" sz="2000" dirty="0"/>
              <a:t>∅</a:t>
            </a:r>
            <a:endParaRPr lang="en-US" altLang="zh-CN" sz="2000" dirty="0"/>
          </a:p>
          <a:p>
            <a:pPr lvl="1"/>
            <a:r>
              <a:rPr lang="en-US" altLang="zh-CN" sz="2000" dirty="0"/>
              <a:t>d[s] = 0 and d[v] = ∞ for all others vertices v.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One by one </a:t>
            </a:r>
            <a:r>
              <a:rPr lang="en-US" altLang="zh-CN" sz="2400" dirty="0"/>
              <a:t>we </a:t>
            </a:r>
            <a:r>
              <a:rPr lang="en-US" altLang="zh-CN" sz="2400" dirty="0">
                <a:solidFill>
                  <a:srgbClr val="0070C0"/>
                </a:solidFill>
              </a:rPr>
              <a:t>select</a:t>
            </a:r>
            <a:r>
              <a:rPr lang="en-US" altLang="zh-CN" sz="2400" dirty="0"/>
              <a:t> vertices from V \ S to add to S.</a:t>
            </a:r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6273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r>
              <a:rPr lang="en-US" altLang="zh-CN" sz="2400" dirty="0"/>
              <a:t>Initially</a:t>
            </a:r>
          </a:p>
          <a:p>
            <a:pPr lvl="1"/>
            <a:r>
              <a:rPr lang="en-US" altLang="zh-CN" sz="2000" dirty="0"/>
              <a:t>S = </a:t>
            </a:r>
            <a:r>
              <a:rPr lang="zh-CN" altLang="en-US" sz="2000" dirty="0"/>
              <a:t>∅</a:t>
            </a:r>
            <a:endParaRPr lang="en-US" altLang="zh-CN" sz="2000" dirty="0"/>
          </a:p>
          <a:p>
            <a:pPr lvl="1"/>
            <a:r>
              <a:rPr lang="en-US" altLang="zh-CN" sz="2000" dirty="0"/>
              <a:t>d[s] = 0 and d[v] = ∞ for all others vertices v.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One by one </a:t>
            </a:r>
            <a:r>
              <a:rPr lang="en-US" altLang="zh-CN" sz="2400" dirty="0"/>
              <a:t>we </a:t>
            </a:r>
            <a:r>
              <a:rPr lang="en-US" altLang="zh-CN" sz="2400" dirty="0">
                <a:solidFill>
                  <a:srgbClr val="0070C0"/>
                </a:solidFill>
              </a:rPr>
              <a:t>select</a:t>
            </a:r>
            <a:r>
              <a:rPr lang="en-US" altLang="zh-CN" sz="2400" dirty="0"/>
              <a:t> vertices from V \ S to add to S.</a:t>
            </a:r>
          </a:p>
          <a:p>
            <a:r>
              <a:rPr lang="en-US" altLang="zh-CN" sz="2400" dirty="0"/>
              <a:t>Questions to answer at each step:</a:t>
            </a:r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64693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Rough Idea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Maintain d[v] and S: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d[v] </a:t>
            </a:r>
            <a:r>
              <a:rPr lang="en-US" altLang="zh-CN" sz="2000" dirty="0"/>
              <a:t>is an upper bound of the length </a:t>
            </a:r>
            <a:r>
              <a:rPr lang="en-US" altLang="zh-CN" sz="2000" dirty="0">
                <a:solidFill>
                  <a:srgbClr val="0070C0"/>
                </a:solidFill>
              </a:rPr>
              <a:t>δ(s, v) </a:t>
            </a:r>
            <a:r>
              <a:rPr lang="en-US" altLang="zh-CN" sz="2000" dirty="0"/>
              <a:t>of the shortest path for each vertex v.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 ⊆ V </a:t>
            </a:r>
            <a:r>
              <a:rPr lang="en-US" altLang="zh-CN" sz="2000" dirty="0"/>
              <a:t>is a subset of vertices for which we </a:t>
            </a:r>
            <a:r>
              <a:rPr lang="en-US" altLang="zh-CN" sz="2000" dirty="0">
                <a:solidFill>
                  <a:srgbClr val="0070C0"/>
                </a:solidFill>
              </a:rPr>
              <a:t>know</a:t>
            </a:r>
            <a:r>
              <a:rPr lang="en-US" altLang="zh-CN" sz="2000" dirty="0"/>
              <a:t> the </a:t>
            </a:r>
            <a:r>
              <a:rPr lang="en-US" altLang="zh-CN" sz="2000" dirty="0">
                <a:solidFill>
                  <a:srgbClr val="FFC000"/>
                </a:solidFill>
              </a:rPr>
              <a:t>true distance</a:t>
            </a:r>
            <a:r>
              <a:rPr lang="en-US" altLang="zh-CN" sz="2000" dirty="0"/>
              <a:t>, that is d[v] = δ(s, v).</a:t>
            </a:r>
            <a:endParaRPr lang="en-US" altLang="zh-CN" sz="2400" dirty="0"/>
          </a:p>
          <a:p>
            <a:r>
              <a:rPr lang="en-US" altLang="zh-CN" sz="2400" dirty="0"/>
              <a:t>Initially</a:t>
            </a:r>
          </a:p>
          <a:p>
            <a:pPr lvl="1"/>
            <a:r>
              <a:rPr lang="en-US" altLang="zh-CN" sz="2000" dirty="0"/>
              <a:t>S = </a:t>
            </a:r>
            <a:r>
              <a:rPr lang="zh-CN" altLang="en-US" sz="2000" dirty="0"/>
              <a:t>∅</a:t>
            </a:r>
            <a:endParaRPr lang="en-US" altLang="zh-CN" sz="2000" dirty="0"/>
          </a:p>
          <a:p>
            <a:pPr lvl="1"/>
            <a:r>
              <a:rPr lang="en-US" altLang="zh-CN" sz="2000" dirty="0"/>
              <a:t>d[s] = 0 and d[v] = ∞ for all others vertices v.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One by one </a:t>
            </a:r>
            <a:r>
              <a:rPr lang="en-US" altLang="zh-CN" sz="2400" dirty="0"/>
              <a:t>we </a:t>
            </a:r>
            <a:r>
              <a:rPr lang="en-US" altLang="zh-CN" sz="2400" dirty="0">
                <a:solidFill>
                  <a:srgbClr val="0070C0"/>
                </a:solidFill>
              </a:rPr>
              <a:t>select</a:t>
            </a:r>
            <a:r>
              <a:rPr lang="en-US" altLang="zh-CN" sz="2400" dirty="0"/>
              <a:t> vertices from V \ S to add to S.</a:t>
            </a:r>
          </a:p>
          <a:p>
            <a:r>
              <a:rPr lang="en-US" altLang="zh-CN" sz="2400" dirty="0"/>
              <a:t>Questions to answer at each step:</a:t>
            </a:r>
          </a:p>
          <a:p>
            <a:pPr lvl="1"/>
            <a:r>
              <a:rPr lang="en-US" altLang="zh-CN" sz="2000" dirty="0"/>
              <a:t>Which vertex do we select?</a:t>
            </a:r>
          </a:p>
          <a:p>
            <a:pPr lvl="1"/>
            <a:r>
              <a:rPr lang="en-US" altLang="zh-CN" sz="2000" dirty="0"/>
              <a:t>How do we update the distance upper bounds after a vertex is added to S?</a:t>
            </a:r>
            <a:endParaRPr lang="en-US" altLang="zh-CN" sz="16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9749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Selection of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344487" lvl="1" indent="0">
              <a:buNone/>
            </a:pPr>
            <a:endParaRPr lang="en-US" altLang="zh-CN" sz="20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69395"/>
            <a:ext cx="8568952" cy="13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Selection of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use a </a:t>
            </a:r>
            <a:r>
              <a:rPr lang="en-US" altLang="zh-CN" sz="2400" dirty="0">
                <a:solidFill>
                  <a:srgbClr val="FF0000"/>
                </a:solidFill>
              </a:rPr>
              <a:t>greedy</a:t>
            </a:r>
            <a:r>
              <a:rPr lang="en-US" altLang="zh-CN" sz="2400" dirty="0"/>
              <a:t> algorithm.</a:t>
            </a:r>
          </a:p>
          <a:p>
            <a:pPr marL="344487" lvl="1" indent="0">
              <a:buNone/>
            </a:pPr>
            <a:endParaRPr lang="en-US" altLang="zh-CN" sz="20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69395"/>
            <a:ext cx="8568952" cy="13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Selection of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use a </a:t>
            </a:r>
            <a:r>
              <a:rPr lang="en-US" altLang="zh-CN" sz="2400" dirty="0">
                <a:solidFill>
                  <a:srgbClr val="FF0000"/>
                </a:solidFill>
              </a:rPr>
              <a:t>greedy</a:t>
            </a:r>
            <a:r>
              <a:rPr lang="en-US" altLang="zh-CN" sz="2400" dirty="0"/>
              <a:t> algorithm.</a:t>
            </a:r>
          </a:p>
          <a:p>
            <a:r>
              <a:rPr lang="en-US" altLang="zh-CN" sz="2400" dirty="0"/>
              <a:t>For each vertex in u </a:t>
            </a:r>
            <a:r>
              <a:rPr lang="zh-CN" altLang="en-US" sz="2400" dirty="0"/>
              <a:t>∈</a:t>
            </a:r>
            <a:r>
              <a:rPr lang="en-US" altLang="zh-CN" sz="2400" dirty="0"/>
              <a:t> V \ S, we have computed a distance upper bound d[u].</a:t>
            </a:r>
          </a:p>
          <a:p>
            <a:pPr marL="344487" lvl="1" indent="0">
              <a:buNone/>
            </a:pPr>
            <a:endParaRPr lang="en-US" altLang="zh-CN" sz="20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69395"/>
            <a:ext cx="8568952" cy="13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/>
              <a:t>Dijkstra’s</a:t>
            </a:r>
            <a:r>
              <a:rPr lang="en-US" altLang="zh-CN" sz="3400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Bellman-Ford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54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Selection of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use a </a:t>
            </a:r>
            <a:r>
              <a:rPr lang="en-US" altLang="zh-CN" sz="2400" dirty="0">
                <a:solidFill>
                  <a:srgbClr val="FF0000"/>
                </a:solidFill>
              </a:rPr>
              <a:t>greedy</a:t>
            </a:r>
            <a:r>
              <a:rPr lang="en-US" altLang="zh-CN" sz="2400" dirty="0"/>
              <a:t> algorithm.</a:t>
            </a:r>
          </a:p>
          <a:p>
            <a:r>
              <a:rPr lang="en-US" altLang="zh-CN" sz="2400" dirty="0"/>
              <a:t>For each vertex in u </a:t>
            </a:r>
            <a:r>
              <a:rPr lang="zh-CN" altLang="en-US" sz="2400" dirty="0"/>
              <a:t>∈</a:t>
            </a:r>
            <a:r>
              <a:rPr lang="en-US" altLang="zh-CN" sz="2400" dirty="0"/>
              <a:t> V \ S, we have computed a distance upper bound d[u].</a:t>
            </a:r>
          </a:p>
          <a:p>
            <a:pPr algn="l"/>
            <a:r>
              <a:rPr lang="en-US" altLang="zh-CN" sz="2400" dirty="0"/>
              <a:t>The next vertex processed is always a vertex u </a:t>
            </a:r>
            <a:r>
              <a:rPr lang="zh-CN" altLang="en-US" sz="2400" dirty="0"/>
              <a:t>∈</a:t>
            </a:r>
            <a:r>
              <a:rPr lang="en-US" altLang="zh-CN" sz="2400" dirty="0"/>
              <a:t> V \ S for which d[u] is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69395"/>
            <a:ext cx="8568952" cy="13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3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Selection of Vertex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use a </a:t>
            </a:r>
            <a:r>
              <a:rPr lang="en-US" altLang="zh-CN" sz="2400" dirty="0">
                <a:solidFill>
                  <a:srgbClr val="FF0000"/>
                </a:solidFill>
              </a:rPr>
              <a:t>greedy</a:t>
            </a:r>
            <a:r>
              <a:rPr lang="en-US" altLang="zh-CN" sz="2400" dirty="0"/>
              <a:t> algorithm.</a:t>
            </a:r>
          </a:p>
          <a:p>
            <a:r>
              <a:rPr lang="en-US" altLang="zh-CN" sz="2400" dirty="0"/>
              <a:t>For each vertex in u </a:t>
            </a:r>
            <a:r>
              <a:rPr lang="zh-CN" altLang="en-US" sz="2400" dirty="0"/>
              <a:t>∈</a:t>
            </a:r>
            <a:r>
              <a:rPr lang="en-US" altLang="zh-CN" sz="2400" dirty="0"/>
              <a:t> V \ S, we have computed a distance upper bound d[u].</a:t>
            </a:r>
          </a:p>
          <a:p>
            <a:pPr algn="l"/>
            <a:r>
              <a:rPr lang="en-US" altLang="zh-CN" sz="2400" dirty="0"/>
              <a:t>The next vertex processed is always a vertex u </a:t>
            </a:r>
            <a:r>
              <a:rPr lang="zh-CN" altLang="en-US" sz="2400" dirty="0"/>
              <a:t>∈</a:t>
            </a:r>
            <a:r>
              <a:rPr lang="en-US" altLang="zh-CN" sz="2400" dirty="0"/>
              <a:t> V \ S for which d[u] is </a:t>
            </a:r>
            <a:r>
              <a:rPr lang="en-US" altLang="zh-CN" sz="2400" dirty="0">
                <a:solidFill>
                  <a:srgbClr val="FF0000"/>
                </a:solidFill>
              </a:rPr>
              <a:t>minimum</a:t>
            </a:r>
          </a:p>
          <a:p>
            <a:pPr lvl="1"/>
            <a:r>
              <a:rPr lang="en-US" altLang="zh-CN" sz="2000" dirty="0"/>
              <a:t>that is, we take the unprocessed vertex that is </a:t>
            </a:r>
            <a:r>
              <a:rPr lang="en-US" altLang="zh-CN" sz="2000" dirty="0">
                <a:solidFill>
                  <a:srgbClr val="FF0000"/>
                </a:solidFill>
              </a:rPr>
              <a:t>closest</a:t>
            </a:r>
            <a:r>
              <a:rPr lang="en-US" altLang="zh-CN" sz="2000" dirty="0"/>
              <a:t> (by our estimate) to s.</a:t>
            </a:r>
            <a:endParaRPr lang="en-US" altLang="zh-CN" sz="1600" dirty="0"/>
          </a:p>
          <a:p>
            <a:pPr marL="344487" lvl="1" indent="0">
              <a:buNone/>
            </a:pPr>
            <a:endParaRPr lang="en-US" altLang="zh-CN" sz="2000" dirty="0"/>
          </a:p>
          <a:p>
            <a:pPr marL="344487" lvl="1" indent="0">
              <a:buNone/>
            </a:pPr>
            <a:endParaRPr lang="en-US" altLang="zh-CN" sz="20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69395"/>
            <a:ext cx="8568952" cy="13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9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Updating Distance Estimates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400" dirty="0"/>
              <a:t>Current distance upper bound for v: d[v].</a:t>
            </a:r>
          </a:p>
          <a:p>
            <a:pPr marL="0" indent="0" algn="l">
              <a:buNone/>
            </a:pPr>
            <a:br>
              <a:rPr lang="en-US" altLang="zh-CN" sz="2400" dirty="0"/>
            </a:b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373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Updating Distance Estimates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400" dirty="0"/>
              <a:t>Current distance upper bound for v: d[v].</a:t>
            </a:r>
          </a:p>
          <a:p>
            <a:pPr algn="l"/>
            <a:r>
              <a:rPr lang="en-US" altLang="zh-CN" sz="2400" dirty="0"/>
              <a:t>Vertex u just added to S. Edge (u, v) with weight w(u, v).</a:t>
            </a:r>
          </a:p>
          <a:p>
            <a:pPr marL="0" indent="0" algn="l">
              <a:buNone/>
            </a:pPr>
            <a:br>
              <a:rPr lang="en-US" altLang="zh-CN" sz="2400" dirty="0"/>
            </a:b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7998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Updating Distance Estimates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sz="2400" dirty="0"/>
              <a:t>Current distance upper bound for v: d[v].</a:t>
            </a:r>
          </a:p>
          <a:p>
            <a:pPr algn="l"/>
            <a:r>
              <a:rPr lang="en-US" altLang="zh-CN" sz="2400" dirty="0"/>
              <a:t>Vertex u just added to S. Edge (u, v) with weight w(u, v).</a:t>
            </a:r>
          </a:p>
          <a:p>
            <a:pPr algn="l"/>
            <a:r>
              <a:rPr lang="en-US" altLang="zh-CN" sz="2400" dirty="0"/>
              <a:t>How do we update d[v]?</a:t>
            </a:r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Current shortest path to v: &lt;s, …, w, v&gt;, length </a:t>
            </a:r>
            <a:r>
              <a:rPr lang="en-US" altLang="zh-CN" sz="2400" dirty="0">
                <a:solidFill>
                  <a:srgbClr val="0070C0"/>
                </a:solidFill>
              </a:rPr>
              <a:t>d[v]</a:t>
            </a:r>
            <a:r>
              <a:rPr lang="en-US" altLang="zh-CN" sz="2400" dirty="0"/>
              <a:t>.</a:t>
            </a:r>
          </a:p>
          <a:p>
            <a:pPr marL="0" indent="0" algn="l">
              <a:buNone/>
            </a:pPr>
            <a:br>
              <a:rPr lang="en-US" altLang="zh-CN" sz="2400" dirty="0"/>
            </a:br>
            <a:endParaRPr lang="en-US" altLang="zh-CN" sz="2400" dirty="0"/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t="22898" r="53702" b="53008"/>
          <a:stretch/>
        </p:blipFill>
        <p:spPr>
          <a:xfrm>
            <a:off x="611560" y="2348880"/>
            <a:ext cx="405765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78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Updating Distance Estimates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Current distance upper bound for v: d[v].</a:t>
            </a:r>
          </a:p>
          <a:p>
            <a:r>
              <a:rPr lang="en-US" altLang="zh-CN" sz="2400" dirty="0"/>
              <a:t>Vertex u just added to S. Edge (u, v) with weight w(u, v).</a:t>
            </a:r>
          </a:p>
          <a:p>
            <a:r>
              <a:rPr lang="en-US" altLang="zh-CN" sz="2400" dirty="0"/>
              <a:t>How do we update d[v]?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Current shortest path to v: &lt;s, …, w, v&gt;, length </a:t>
            </a:r>
            <a:r>
              <a:rPr lang="en-US" altLang="zh-CN" sz="2400" dirty="0">
                <a:solidFill>
                  <a:srgbClr val="0070C0"/>
                </a:solidFill>
              </a:rPr>
              <a:t>d[v]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New path to v: &lt;s, …, u, v&gt;, length </a:t>
            </a:r>
            <a:r>
              <a:rPr lang="en-US" altLang="zh-CN" sz="2400" dirty="0">
                <a:solidFill>
                  <a:srgbClr val="0070C0"/>
                </a:solidFill>
              </a:rPr>
              <a:t>d[u] + w(</a:t>
            </a:r>
            <a:r>
              <a:rPr lang="en-US" altLang="zh-CN" sz="2400" dirty="0" err="1">
                <a:solidFill>
                  <a:srgbClr val="0070C0"/>
                </a:solidFill>
              </a:rPr>
              <a:t>u,v</a:t>
            </a:r>
            <a:r>
              <a:rPr lang="en-US" altLang="zh-CN" sz="2400" dirty="0">
                <a:solidFill>
                  <a:srgbClr val="0070C0"/>
                </a:solidFill>
              </a:rPr>
              <a:t>)</a:t>
            </a:r>
            <a:r>
              <a:rPr lang="en-US" altLang="zh-CN" sz="2400" dirty="0"/>
              <a:t>.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t="22898" r="53702" b="53008"/>
          <a:stretch/>
        </p:blipFill>
        <p:spPr>
          <a:xfrm>
            <a:off x="611560" y="2348880"/>
            <a:ext cx="405765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1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Updating Distance Estimates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Current distance upper bound for v: d[v].</a:t>
                </a:r>
              </a:p>
              <a:p>
                <a:r>
                  <a:rPr lang="en-US" altLang="zh-CN" sz="2400" dirty="0"/>
                  <a:t>Vertex u just added to S. Edge (u, v) with weight w(u, v).</a:t>
                </a:r>
              </a:p>
              <a:p>
                <a:r>
                  <a:rPr lang="en-US" altLang="zh-CN" sz="2400" dirty="0"/>
                  <a:t>How do we update d[v]?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Current shortest path to v: &lt;s, …, w, v&gt;, length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d[v]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New path to v: &lt;s, …, u, v&gt;, length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d[u] + w(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u,v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If new path is shorter(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d[u] + w(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u,v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 &lt; d[v]</a:t>
                </a:r>
                <a:r>
                  <a:rPr lang="en-US" altLang="zh-CN" sz="2400" dirty="0"/>
                  <a:t>), update d[v]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algn="l">
                  <a:buNone/>
                </a:pPr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t="22898" r="53702" b="53008"/>
          <a:stretch/>
        </p:blipFill>
        <p:spPr>
          <a:xfrm>
            <a:off x="611560" y="2348880"/>
            <a:ext cx="405765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8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Updating Distance Estimates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Current distance upper bound for v: d[v].</a:t>
                </a:r>
              </a:p>
              <a:p>
                <a:r>
                  <a:rPr lang="en-US" altLang="zh-CN" sz="2400" dirty="0"/>
                  <a:t>Vertex u just added to S. Edge (u, v) with weight w(u, v).</a:t>
                </a:r>
              </a:p>
              <a:p>
                <a:r>
                  <a:rPr lang="en-US" altLang="zh-CN" sz="2400" dirty="0"/>
                  <a:t>How do we update d[v]?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Current shortest path to v: &lt;s, …, w, v&gt;, length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d[v]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New path to v: &lt;s, …, u, v&gt;, length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d[u] + w(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u,v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If new path is shorter(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d[u] + w(</a:t>
                </a:r>
                <a:r>
                  <a:rPr lang="en-US" altLang="zh-CN" sz="2400" dirty="0" err="1">
                    <a:solidFill>
                      <a:srgbClr val="0070C0"/>
                    </a:solidFill>
                  </a:rPr>
                  <a:t>u,v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 &lt; d[v]</a:t>
                </a:r>
                <a:r>
                  <a:rPr lang="en-US" altLang="zh-CN" sz="2400" dirty="0"/>
                  <a:t>), update d[v]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algn="l">
                  <a:buNone/>
                </a:pPr>
                <a:r>
                  <a:rPr lang="en-US" altLang="zh-CN" sz="2400" dirty="0"/>
                  <a:t>Now we have a better (tighter) upper bound for d[v]. This is called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relaxing</a:t>
                </a:r>
                <a:r>
                  <a:rPr lang="en-US" altLang="zh-CN" sz="2400" dirty="0"/>
                  <a:t> the edge (u, v). </a:t>
                </a:r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t="22898" r="53702" b="53008"/>
          <a:stretch/>
        </p:blipFill>
        <p:spPr>
          <a:xfrm>
            <a:off x="611560" y="2348880"/>
            <a:ext cx="405765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Algorithm for Relaxing an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71600" y="3068960"/>
            <a:ext cx="21602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71600" y="2813577"/>
            <a:ext cx="2952328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628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Algorithm for Relaxing an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71600" y="3068960"/>
            <a:ext cx="21602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763688" y="2813577"/>
            <a:ext cx="21602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14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IV, we will illustrate several graph algorithm problems using several examples: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Basic Concepts of Graphs 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图的基本概念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Breadth-First Search [BFS] 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广度优先搜索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Depth-First Search [DFS]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深度优先搜索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Topological Sort 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拓扑排序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Strongly Connected Components (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强联通分量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Minimum Spanning Trees 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最小生成树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ts val="700"/>
              </a:spcBef>
            </a:pPr>
            <a:r>
              <a:rPr lang="en-US" altLang="zh-CN" dirty="0">
                <a:solidFill>
                  <a:srgbClr val="FF0000"/>
                </a:solidFill>
              </a:rPr>
              <a:t>Single-Source Shortest Paths (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单源最短路径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All-Pairs Shortest Paths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所有结点对的最短路径</a:t>
            </a:r>
            <a:r>
              <a:rPr lang="en-US" altLang="zh-CN" dirty="0"/>
              <a:t>)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eaLnBrk="1" hangingPunct="1">
              <a:spcBef>
                <a:spcPts val="800"/>
              </a:spcBef>
            </a:pPr>
            <a:r>
              <a:rPr lang="en-US" altLang="zh-CN" dirty="0"/>
              <a:t>Maximum/Network Flows 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最大流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网络流</a:t>
            </a:r>
            <a:r>
              <a:rPr lang="en-US" altLang="zh-CN" dirty="0"/>
              <a:t>)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Introduction to Part IV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216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Algorithm for Relaxing an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2123728" y="3140968"/>
            <a:ext cx="1008112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95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Algorithm for Relaxing an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Algorithm for Relaxing an Edge: An 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61048"/>
            <a:ext cx="8245262" cy="2880320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48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Algorithm for Relaxing an Edge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B050"/>
                    </a:solidFill>
                  </a:rPr>
                  <a:t>Remark 1</a:t>
                </a:r>
                <a:r>
                  <a:rPr lang="en-US" altLang="zh-CN" sz="2400" dirty="0"/>
                  <a:t>: The predecessor pointer </a:t>
                </a:r>
                <a:r>
                  <a:rPr lang="en-US" altLang="zh-CN" sz="2400" dirty="0" err="1"/>
                  <a:t>pred</a:t>
                </a:r>
                <a:r>
                  <a:rPr lang="en-US" altLang="zh-CN" sz="2400" dirty="0"/>
                  <a:t>[ ] is for determining the shortest paths.</a:t>
                </a:r>
              </a:p>
              <a:p>
                <a:r>
                  <a:rPr lang="en-US" altLang="zh-CN" sz="2400" dirty="0">
                    <a:solidFill>
                      <a:srgbClr val="00B050"/>
                    </a:solidFill>
                  </a:rPr>
                  <a:t>Remark 2</a:t>
                </a:r>
                <a:r>
                  <a:rPr lang="en-US" altLang="zh-CN" sz="2400" dirty="0"/>
                  <a:t>: After edge (u, v) is relaxed,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837128"/>
            <a:ext cx="8659433" cy="195289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3" y="1484784"/>
            <a:ext cx="1379511" cy="3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12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3400" dirty="0">
                <a:solidFill>
                  <a:srgbClr val="FF0000"/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Bellman-Ford Algorithm(Optional)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367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Selection in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923672"/>
            <a:ext cx="8466112" cy="1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80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Selection in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store the vertices of V \ S in a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923672"/>
            <a:ext cx="8466112" cy="1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90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Selection in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store the vertices of V \ S in a </a:t>
            </a:r>
            <a:r>
              <a:rPr lang="en-US" altLang="zh-CN" sz="2400" dirty="0">
                <a:solidFill>
                  <a:srgbClr val="FF0000"/>
                </a:solidFill>
              </a:rPr>
              <a:t>Priority queue</a:t>
            </a:r>
            <a:r>
              <a:rPr lang="en-US" altLang="zh-CN" sz="2400" dirty="0"/>
              <a:t>, where the key value of each vertex v is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923672"/>
            <a:ext cx="8466112" cy="1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Selection in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store the vertices of V \ S in a </a:t>
            </a:r>
            <a:r>
              <a:rPr lang="en-US" altLang="zh-CN" sz="2400" dirty="0">
                <a:solidFill>
                  <a:srgbClr val="FF0000"/>
                </a:solidFill>
              </a:rPr>
              <a:t>Priority queue</a:t>
            </a:r>
            <a:r>
              <a:rPr lang="en-US" altLang="zh-CN" sz="2400" dirty="0"/>
              <a:t>, where the key value of each vertex v is d[v].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923672"/>
            <a:ext cx="8466112" cy="1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4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Selection in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store the vertices of V \ S in a </a:t>
            </a:r>
            <a:r>
              <a:rPr lang="en-US" altLang="zh-CN" sz="2400" dirty="0">
                <a:solidFill>
                  <a:srgbClr val="FF0000"/>
                </a:solidFill>
              </a:rPr>
              <a:t>Priority queue</a:t>
            </a:r>
            <a:r>
              <a:rPr lang="en-US" altLang="zh-CN" sz="2400" dirty="0"/>
              <a:t>, where the key value of each vertex v is d[v].</a:t>
            </a:r>
          </a:p>
          <a:p>
            <a:r>
              <a:rPr lang="en-US" altLang="zh-CN" sz="2400" dirty="0"/>
              <a:t>Note: if we implement the priority queue using a heap, we can perform the operations </a:t>
            </a:r>
            <a:r>
              <a:rPr lang="en-US" altLang="zh-CN" sz="2400" dirty="0">
                <a:solidFill>
                  <a:srgbClr val="00B050"/>
                </a:solidFill>
              </a:rPr>
              <a:t>Insert()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Extract-Min()</a:t>
            </a:r>
            <a:r>
              <a:rPr lang="en-US" altLang="zh-CN" sz="2400" dirty="0"/>
              <a:t>, and </a:t>
            </a:r>
            <a:r>
              <a:rPr lang="en-US" altLang="zh-CN" sz="2400" dirty="0">
                <a:solidFill>
                  <a:srgbClr val="00B050"/>
                </a:solidFill>
              </a:rPr>
              <a:t>Decrease-Key()</a:t>
            </a:r>
            <a:r>
              <a:rPr lang="en-US" altLang="zh-CN" sz="2400" dirty="0"/>
              <a:t>, each in O(         ) time.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923672"/>
            <a:ext cx="8466112" cy="1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2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/>
              <a:t>Dijkstra’s</a:t>
            </a:r>
            <a:r>
              <a:rPr lang="en-US" altLang="zh-CN" sz="3400" dirty="0"/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Bellman-Ford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19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Selection in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70C0"/>
                </a:solidFill>
              </a:rPr>
              <a:t>Answer</a:t>
            </a:r>
            <a:r>
              <a:rPr lang="en-US" altLang="zh-CN" sz="2400" dirty="0"/>
              <a:t>: We store the vertices of V \ S in a </a:t>
            </a:r>
            <a:r>
              <a:rPr lang="en-US" altLang="zh-CN" sz="2400" dirty="0">
                <a:solidFill>
                  <a:srgbClr val="FF0000"/>
                </a:solidFill>
              </a:rPr>
              <a:t>Priority queue</a:t>
            </a:r>
            <a:r>
              <a:rPr lang="en-US" altLang="zh-CN" sz="2400" dirty="0"/>
              <a:t>, where the key value of each vertex v is d[v].</a:t>
            </a:r>
          </a:p>
          <a:p>
            <a:r>
              <a:rPr lang="en-US" altLang="zh-CN" sz="2400" dirty="0"/>
              <a:t>Note: if we implement the priority queue using a heap, we can perform the operations </a:t>
            </a:r>
            <a:r>
              <a:rPr lang="en-US" altLang="zh-CN" sz="2400" dirty="0">
                <a:solidFill>
                  <a:srgbClr val="00B050"/>
                </a:solidFill>
              </a:rPr>
              <a:t>Insert()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00B050"/>
                </a:solidFill>
              </a:rPr>
              <a:t>Extract-Min()</a:t>
            </a:r>
            <a:r>
              <a:rPr lang="en-US" altLang="zh-CN" sz="2400" dirty="0"/>
              <a:t>, and </a:t>
            </a:r>
            <a:r>
              <a:rPr lang="en-US" altLang="zh-CN" sz="2400" dirty="0">
                <a:solidFill>
                  <a:srgbClr val="00B050"/>
                </a:solidFill>
              </a:rPr>
              <a:t>Decrease-Key()</a:t>
            </a:r>
            <a:r>
              <a:rPr lang="en-US" altLang="zh-CN" sz="2400" dirty="0"/>
              <a:t>, each in O(log n) time.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8" y="1923672"/>
            <a:ext cx="8466112" cy="1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42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5081" y="2427399"/>
            <a:ext cx="4721015" cy="4142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763688" y="2132855"/>
            <a:ext cx="4509047" cy="294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441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5081" y="2427399"/>
            <a:ext cx="4721015" cy="4142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084135" y="1936365"/>
            <a:ext cx="3188600" cy="4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741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5081" y="2924944"/>
            <a:ext cx="4721015" cy="36450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388305" y="2586085"/>
            <a:ext cx="3188600" cy="4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138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5081" y="3212976"/>
            <a:ext cx="4721015" cy="335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741062" y="2821333"/>
            <a:ext cx="3188600" cy="4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717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15081" y="3428999"/>
            <a:ext cx="4721015" cy="30879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39385" y="3225999"/>
            <a:ext cx="3188600" cy="4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917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043608" y="3933056"/>
            <a:ext cx="4392488" cy="211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11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043608" y="4221088"/>
            <a:ext cx="4392488" cy="182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547664" y="3919925"/>
            <a:ext cx="1440160" cy="494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894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043608" y="4221088"/>
            <a:ext cx="4392488" cy="182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987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331640" y="4437112"/>
            <a:ext cx="4104456" cy="1606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57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Single-Source Shortest Paths Problem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  <p:graphicFrame>
        <p:nvGraphicFramePr>
          <p:cNvPr id="7" name="Object 7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335512724"/>
              </p:ext>
            </p:extLst>
          </p:nvPr>
        </p:nvGraphicFramePr>
        <p:xfrm>
          <a:off x="755576" y="980728"/>
          <a:ext cx="7641045" cy="572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Bitmap Image" r:id="rId3" imgW="5904762" imgH="5229955" progId="Paint.Picture">
                  <p:embed/>
                </p:oleObj>
              </mc:Choice>
              <mc:Fallback>
                <p:oleObj name="Bitmap Image" r:id="rId3" imgW="5904762" imgH="5229955" progId="Paint.Picture">
                  <p:embed/>
                  <p:pic>
                    <p:nvPicPr>
                      <p:cNvPr id="5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980728"/>
                        <a:ext cx="7641045" cy="5728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33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691680" y="4970124"/>
            <a:ext cx="374441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921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411760" y="4970124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267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229200"/>
            <a:ext cx="3024336" cy="1073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07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63688" y="5465964"/>
            <a:ext cx="3024336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323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115616" y="5733256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699792" y="5465964"/>
            <a:ext cx="2088232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908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2123728" y="6237312"/>
            <a:ext cx="1080120" cy="332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15081" y="6516991"/>
            <a:ext cx="1048607" cy="2243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348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Description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3905"/>
            <a:ext cx="7417499" cy="5754095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9" y="887784"/>
            <a:ext cx="1350779" cy="2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4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lang="zh-CN" altLang="en-US" sz="2800" dirty="0"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lang="zh-CN" altLang="en-US" sz="2800" dirty="0"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lang="zh-CN" altLang="en-US" sz="2800" dirty="0"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lang="zh-CN" altLang="en-US" sz="2800" dirty="0"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>
                <a:latin typeface="Arial" charset="0"/>
                <a:ea typeface="Arial Unicode MS" pitchFamily="50" charset="-127"/>
                <a:cs typeface="Arial Unicode MS" pitchFamily="50" charset="-127"/>
              </a:rPr>
              <a:t>∞</a:t>
            </a:r>
            <a:endParaRPr lang="zh-CN" altLang="en-US" sz="2800" dirty="0"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032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142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标注 8"/>
          <p:cNvSpPr>
            <a:spLocks noChangeArrowheads="1"/>
          </p:cNvSpPr>
          <p:nvPr/>
        </p:nvSpPr>
        <p:spPr bwMode="auto">
          <a:xfrm>
            <a:off x="3222737" y="4482252"/>
            <a:ext cx="2035511" cy="461775"/>
          </a:xfrm>
          <a:prstGeom prst="wedgeRectCallout">
            <a:avLst>
              <a:gd name="adj1" fmla="val -56647"/>
              <a:gd name="adj2" fmla="val 45326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Source vertex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14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3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Let G = (V, E) be a </a:t>
            </a:r>
            <a:r>
              <a:rPr lang="en-US" altLang="zh-CN" sz="2800" dirty="0">
                <a:solidFill>
                  <a:srgbClr val="0070C0"/>
                </a:solidFill>
              </a:rPr>
              <a:t>weighted</a:t>
            </a:r>
            <a:r>
              <a:rPr lang="en-US" altLang="zh-CN" sz="2800" dirty="0"/>
              <a:t> digraph (directed graph), </a:t>
            </a: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Problem for Weighted Graphs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092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2425963" y="4293096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469714" y="3273995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3469714" y="5502770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8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2425963" y="4293096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469714" y="3273995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3469714" y="5502770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671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08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∞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∞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3477092" y="5485338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5461230" y="3289852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485199" y="3260040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5463044" y="5473992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987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10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3477092" y="5485338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5461230" y="3289852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3485199" y="3260040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5463044" y="5473992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50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10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902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10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97650" y="331692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3480950" y="3265971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5457372" y="3275142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965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3480950" y="3265971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5457372" y="3275142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3113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19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5460188" y="3266703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5450678" y="5477096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1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Let G = (V, E) be a 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weighted</a:t>
                </a:r>
                <a:r>
                  <a:rPr lang="en-US" altLang="zh-CN" sz="2800" dirty="0"/>
                  <a:t> digraph (directed graph), with weight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800" dirty="0"/>
                  <a:t>  mapping edges to real-valued weights</a:t>
                </a:r>
              </a:p>
              <a:p>
                <a:pPr marL="344487" lvl="1" indent="0" eaLnBrk="1" hangingPunct="1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179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Problem for Weighted Graphs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819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5460188" y="3266703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5450678" y="5477096"/>
            <a:ext cx="705877" cy="103449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0" name="矩形标注 8"/>
          <p:cNvSpPr>
            <a:spLocks noChangeArrowheads="1"/>
          </p:cNvSpPr>
          <p:nvPr/>
        </p:nvSpPr>
        <p:spPr bwMode="auto">
          <a:xfrm>
            <a:off x="6451921" y="5246208"/>
            <a:ext cx="2440559" cy="1423152"/>
          </a:xfrm>
          <a:prstGeom prst="wedgeRectCallout">
            <a:avLst>
              <a:gd name="adj1" fmla="val -60479"/>
              <a:gd name="adj2" fmla="val 11010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d[5] is not needed to be updated because  d[4]+4 &gt; d[5]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08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41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W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1247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32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An Example of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19832" y="467402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0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631920" y="424666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8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1070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50278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2366979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9127" y="908720"/>
            <a:ext cx="81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7544" y="184482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38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0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070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502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93478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366979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04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N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5136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568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000965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433157" y="13687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36976" y="919209"/>
            <a:ext cx="7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39527" y="135998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B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533722" y="184482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latin typeface="Calibri" panose="020F0502020204030204" pitchFamily="34" charset="0"/>
                <a:cs typeface="Calibri" panose="020F0502020204030204" pitchFamily="34" charset="0"/>
              </a:rPr>
              <a:t>Q(Priority Queue)</a:t>
            </a:r>
            <a:endParaRPr lang="zh-CN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5136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568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6000965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433157" y="230657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3563888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4" name="椭圆 93"/>
          <p:cNvSpPr/>
          <p:nvPr/>
        </p:nvSpPr>
        <p:spPr bwMode="auto">
          <a:xfrm>
            <a:off x="3564929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5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5" name="椭圆 94"/>
          <p:cNvSpPr/>
          <p:nvPr/>
        </p:nvSpPr>
        <p:spPr bwMode="auto">
          <a:xfrm>
            <a:off x="5543127" y="566124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7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sp>
        <p:nvSpPr>
          <p:cNvPr id="96" name="椭圆 95"/>
          <p:cNvSpPr/>
          <p:nvPr/>
        </p:nvSpPr>
        <p:spPr bwMode="auto">
          <a:xfrm>
            <a:off x="5544168" y="3681088"/>
            <a:ext cx="540000" cy="54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6</a:t>
            </a:r>
            <a:endParaRPr lang="zh-CN" altLang="en-US" sz="240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0" name="直接箭头连接符 99"/>
          <p:cNvCxnSpPr>
            <a:stCxn id="2" idx="7"/>
            <a:endCxn id="94" idx="3"/>
          </p:cNvCxnSpPr>
          <p:nvPr/>
        </p:nvCxnSpPr>
        <p:spPr bwMode="auto">
          <a:xfrm flipV="1">
            <a:off x="2980751" y="4142007"/>
            <a:ext cx="663259" cy="61110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/>
          <p:cNvCxnSpPr>
            <a:stCxn id="2" idx="5"/>
            <a:endCxn id="93" idx="1"/>
          </p:cNvCxnSpPr>
          <p:nvPr/>
        </p:nvCxnSpPr>
        <p:spPr bwMode="auto">
          <a:xfrm>
            <a:off x="2980751" y="5134947"/>
            <a:ext cx="662218" cy="60538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/>
          <p:cNvCxnSpPr>
            <a:stCxn id="94" idx="6"/>
            <a:endCxn id="96" idx="2"/>
          </p:cNvCxnSpPr>
          <p:nvPr/>
        </p:nvCxnSpPr>
        <p:spPr bwMode="auto">
          <a:xfrm>
            <a:off x="4104929" y="395108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 flipH="1">
            <a:off x="5739116" y="4222804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 flipV="1">
            <a:off x="5918615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接箭头连接符 110"/>
          <p:cNvCxnSpPr>
            <a:stCxn id="93" idx="7"/>
            <a:endCxn id="96" idx="3"/>
          </p:cNvCxnSpPr>
          <p:nvPr/>
        </p:nvCxnSpPr>
        <p:spPr bwMode="auto">
          <a:xfrm flipV="1">
            <a:off x="4024807" y="4142007"/>
            <a:ext cx="1598442" cy="1598322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接箭头连接符 112"/>
          <p:cNvCxnSpPr>
            <a:stCxn id="93" idx="6"/>
            <a:endCxn id="95" idx="2"/>
          </p:cNvCxnSpPr>
          <p:nvPr/>
        </p:nvCxnSpPr>
        <p:spPr bwMode="auto">
          <a:xfrm>
            <a:off x="4103888" y="5931248"/>
            <a:ext cx="1439239" cy="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3758878" y="4219533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 flipV="1">
            <a:off x="3938377" y="4216262"/>
            <a:ext cx="1041" cy="1440000"/>
          </a:xfrm>
          <a:prstGeom prst="straightConnector1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文本框 124"/>
          <p:cNvSpPr txBox="1"/>
          <p:nvPr/>
        </p:nvSpPr>
        <p:spPr>
          <a:xfrm>
            <a:off x="364296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623249" y="32553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644149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626311" y="61356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3026877" y="4142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026877" y="53781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3045" y="4755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957479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672664" y="4511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639521" y="356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5947271" y="476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436707" y="478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630354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704965" y="2306573"/>
            <a:ext cx="432000" cy="43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6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Tree for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Shortest Path Tree</a:t>
                </a:r>
                <a:r>
                  <a:rPr lang="en-US" altLang="zh-CN" sz="2400" dirty="0"/>
                  <a:t>: T = (V ; A),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𝑝𝑟𝑒𝑑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80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Tree for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Shortest Path Tree</a:t>
                </a:r>
                <a:r>
                  <a:rPr lang="en-US" altLang="zh-CN" sz="2400" dirty="0"/>
                  <a:t>: T = (V ; A),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𝑝𝑟𝑒𝑑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/>
                  <a:t>The array </a:t>
                </a:r>
                <a:r>
                  <a:rPr lang="en-US" altLang="zh-CN" sz="2400" dirty="0" err="1"/>
                  <a:t>pred</a:t>
                </a:r>
                <a:r>
                  <a:rPr lang="en-US" altLang="zh-CN" sz="2400" dirty="0"/>
                  <a:t>[v] is used to build the tree.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475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Tree for Dijkstra’s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Shortest Path Tree</a:t>
                </a:r>
                <a:r>
                  <a:rPr lang="en-US" altLang="zh-CN" sz="2400" dirty="0"/>
                  <a:t>: T = (V ; A),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𝑝𝑟𝑒𝑑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/>
                  <a:t>The array </a:t>
                </a:r>
                <a:r>
                  <a:rPr lang="en-US" altLang="zh-CN" sz="2400" dirty="0" err="1"/>
                  <a:t>pred</a:t>
                </a:r>
                <a:r>
                  <a:rPr lang="en-US" altLang="zh-CN" sz="2400" dirty="0"/>
                  <a:t>[v] is used to build the tree.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9619"/>
            <a:ext cx="8424936" cy="44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370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Part IV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Single-Source Shortest Paths Problem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 err="1">
                <a:solidFill>
                  <a:srgbClr val="FF0000"/>
                </a:solidFill>
              </a:rPr>
              <a:t>Dijkstra’s</a:t>
            </a:r>
            <a:r>
              <a:rPr lang="en-US" altLang="zh-CN" sz="3400" dirty="0">
                <a:solidFill>
                  <a:srgbClr val="FF0000"/>
                </a:solidFill>
              </a:rPr>
              <a:t>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idea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Analysis of Dijkstra’s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The Bellman-Ford Algorithm</a:t>
            </a:r>
          </a:p>
          <a:p>
            <a:pPr lvl="1" eaLnBrk="1" hangingPunct="1">
              <a:spcBef>
                <a:spcPts val="1000"/>
              </a:spcBef>
            </a:pPr>
            <a:r>
              <a:rPr lang="en-US" altLang="zh-CN" dirty="0"/>
              <a:t>The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dirty="0"/>
              <a:t>Analysis of Bellman-Ford algorithm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4411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Observation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1" y="919891"/>
            <a:ext cx="8517559" cy="5938109"/>
          </a:xfrm>
        </p:spPr>
      </p:pic>
      <p:sp>
        <p:nvSpPr>
          <p:cNvPr id="2" name="矩形 1"/>
          <p:cNvSpPr/>
          <p:nvPr/>
        </p:nvSpPr>
        <p:spPr bwMode="auto">
          <a:xfrm>
            <a:off x="366280" y="2204864"/>
            <a:ext cx="8526199" cy="4653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0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Let G = (V, E) be a 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weighted</a:t>
                </a:r>
                <a:r>
                  <a:rPr lang="en-US" altLang="zh-CN" sz="2800" dirty="0"/>
                  <a:t> digraph (directed graph), with weight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800" dirty="0"/>
                  <a:t>  mapping edges to real-valued weights</a:t>
                </a:r>
              </a:p>
              <a:p>
                <a:pPr eaLnBrk="1" hangingPunct="1"/>
                <a:r>
                  <a:rPr lang="en-US" altLang="zh-CN" sz="2800" dirty="0"/>
                  <a:t>If e = (u, v), we write w(u, v) for w(e).</a:t>
                </a:r>
                <a:endParaRPr lang="en-US" altLang="zh-CN" sz="2000" dirty="0"/>
              </a:p>
              <a:p>
                <a:pPr marL="344487" lvl="1" indent="0" eaLnBrk="1" hangingPunct="1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593" t="-1179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Shortest Path Problem for Weighted Graphs</a:t>
            </a:r>
            <a:endParaRPr lang="en-US" altLang="zh-CN" sz="32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0192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Observation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1" y="919891"/>
            <a:ext cx="8517559" cy="5938109"/>
          </a:xfrm>
        </p:spPr>
      </p:pic>
      <p:sp>
        <p:nvSpPr>
          <p:cNvPr id="2" name="矩形 1"/>
          <p:cNvSpPr/>
          <p:nvPr/>
        </p:nvSpPr>
        <p:spPr bwMode="auto">
          <a:xfrm>
            <a:off x="366280" y="5733256"/>
            <a:ext cx="8526199" cy="1124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81204" y="5301207"/>
            <a:ext cx="1210476" cy="288033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995936" y="4878729"/>
            <a:ext cx="4392488" cy="422478"/>
          </a:xfrm>
          <a:prstGeom prst="rect">
            <a:avLst/>
          </a:prstGeom>
          <a:solidFill>
            <a:srgbClr val="E6E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127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Observation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1" y="919891"/>
            <a:ext cx="8517559" cy="5938109"/>
          </a:xfrm>
        </p:spPr>
      </p:pic>
      <p:sp>
        <p:nvSpPr>
          <p:cNvPr id="2" name="矩形 1"/>
          <p:cNvSpPr/>
          <p:nvPr/>
        </p:nvSpPr>
        <p:spPr bwMode="auto">
          <a:xfrm>
            <a:off x="366280" y="5733256"/>
            <a:ext cx="8526199" cy="1124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144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Observation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1" y="919891"/>
            <a:ext cx="8517559" cy="5938109"/>
          </a:xfrm>
        </p:spPr>
      </p:pic>
    </p:spTree>
    <p:extLst>
      <p:ext uri="{BB962C8B-B14F-4D97-AF65-F5344CB8AC3E}">
        <p14:creationId xmlns:p14="http://schemas.microsoft.com/office/powerpoint/2010/main" val="7597308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7625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9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altLang="zh-CN" sz="2400" dirty="0"/>
                  <a:t>∞ initially, and remains an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upper bound </a:t>
                </a:r>
                <a:r>
                  <a:rPr lang="en-US" altLang="zh-CN" sz="2400" dirty="0"/>
                  <a:t>of the true shortest distance,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12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altLang="zh-CN" sz="2400" dirty="0"/>
                  <a:t>∞ initially, and remains an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upper bound </a:t>
                </a:r>
                <a:r>
                  <a:rPr lang="en-US" altLang="zh-CN" sz="2400" dirty="0"/>
                  <a:t>of the true shortest distance, we have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situation just prior to the insertion of u.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517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altLang="zh-CN" sz="2400" dirty="0"/>
                  <a:t>∞ initially, and remains an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upper bound </a:t>
                </a:r>
                <a:r>
                  <a:rPr lang="en-US" altLang="zh-CN" sz="2400" dirty="0"/>
                  <a:t>of the true shortest distance,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situation just prior to the insertion of u.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true shortest path </a:t>
                </a:r>
                <a:r>
                  <a:rPr lang="en-US" altLang="zh-CN" sz="2400" dirty="0"/>
                  <a:t>from s to u.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8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altLang="zh-CN" sz="2400" dirty="0"/>
                  <a:t>∞ initially, and remains an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upper bound </a:t>
                </a:r>
                <a:r>
                  <a:rPr lang="en-US" altLang="zh-CN" sz="2400" dirty="0"/>
                  <a:t>of the true shortest distance,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situation just prior to the insertion of u.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true shortest path </a:t>
                </a:r>
                <a:r>
                  <a:rPr lang="en-US" altLang="zh-CN" sz="2400" dirty="0"/>
                  <a:t>from s to u.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Because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400" dirty="0"/>
                  <a:t>, at some point this path must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410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Correctness of </a:t>
            </a:r>
            <a:r>
              <a:rPr lang="en-US" altLang="zh-CN" sz="3200" b="0" dirty="0" err="1"/>
              <a:t>Dijkstra’s</a:t>
            </a:r>
            <a:r>
              <a:rPr lang="en-US" altLang="zh-CN" sz="3200" b="0" dirty="0"/>
              <a:t>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87678" y="6200096"/>
            <a:ext cx="2999122" cy="32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Theorem</a:t>
                </a:r>
                <a:r>
                  <a:rPr lang="en-US" altLang="zh-CN" sz="2400" dirty="0"/>
                  <a:t>: When a vertex u is added to S (i.e., </a:t>
                </a:r>
                <a:r>
                  <a:rPr lang="en-US" altLang="zh-CN" sz="2400" dirty="0" err="1"/>
                  <a:t>dequeued</a:t>
                </a:r>
                <a:r>
                  <a:rPr lang="en-US" altLang="zh-CN" sz="2400" dirty="0"/>
                  <a:t> from the queue),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CN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Proof</a:t>
                </a:r>
                <a:r>
                  <a:rPr lang="en-US" altLang="zh-CN" sz="2400" dirty="0"/>
                  <a:t>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Suppose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to the contrary </a:t>
                </a:r>
                <a:r>
                  <a:rPr lang="en-US" altLang="zh-CN" sz="2400" dirty="0"/>
                  <a:t>that at some point </a:t>
                </a:r>
                <a:r>
                  <a:rPr lang="en-US" altLang="zh-CN" sz="2400" dirty="0" err="1"/>
                  <a:t>Dijkstra’s</a:t>
                </a:r>
                <a:r>
                  <a:rPr lang="en-US" altLang="zh-CN" sz="2400" dirty="0"/>
                  <a:t> algorithm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first</a:t>
                </a:r>
                <a:r>
                  <a:rPr lang="en-US" altLang="zh-CN" sz="2400" dirty="0"/>
                  <a:t> attempts to add a vertex u to S for which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∞ initially, and remains an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upper bound </a:t>
                </a:r>
                <a:r>
                  <a:rPr lang="en-US" altLang="zh-CN" sz="2400" dirty="0"/>
                  <a:t>of the true shortest distance, we have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situation just prior to the insertion of u.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Consider 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true shortest path </a:t>
                </a:r>
                <a:r>
                  <a:rPr lang="en-US" altLang="zh-CN" sz="2400" dirty="0"/>
                  <a:t>from s to u.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CN" sz="2400" dirty="0"/>
                  <a:t>Because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2400" dirty="0"/>
                  <a:t>, at some point this path must first take a jump out of S.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4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68760"/>
            <a:ext cx="1872208" cy="15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2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75372</TotalTime>
  <Words>7806</Words>
  <Application>Microsoft Office PowerPoint</Application>
  <PresentationFormat>全屏显示(4:3)</PresentationFormat>
  <Paragraphs>2211</Paragraphs>
  <Slides>162</Slides>
  <Notes>2</Notes>
  <HiddenSlides>2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3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Wingdings</vt:lpstr>
      <vt:lpstr>UCLA</vt:lpstr>
      <vt:lpstr>自定义设计方案</vt:lpstr>
      <vt:lpstr>Bitmap Image</vt:lpstr>
      <vt:lpstr>PowerPoint 演示文稿</vt:lpstr>
      <vt:lpstr>Outline</vt:lpstr>
      <vt:lpstr>Outline</vt:lpstr>
      <vt:lpstr>Introduction to Part IV</vt:lpstr>
      <vt:lpstr>Outline</vt:lpstr>
      <vt:lpstr>Single-Source Shortest Paths Problem</vt:lpstr>
      <vt:lpstr>Shortest Path Problem for Weighted Graphs</vt:lpstr>
      <vt:lpstr>Shortest Path Problem for Weighted Graphs</vt:lpstr>
      <vt:lpstr>Shortest Path Problem for Weighted Graphs</vt:lpstr>
      <vt:lpstr>Shortest Path Problem for Weighted Graphs</vt:lpstr>
      <vt:lpstr>Distance</vt:lpstr>
      <vt:lpstr>Distance</vt:lpstr>
      <vt:lpstr>Distance</vt:lpstr>
      <vt:lpstr>Distance</vt:lpstr>
      <vt:lpstr>Single-Source Shortest-Paths Problem</vt:lpstr>
      <vt:lpstr>Single-Source Shortest-Paths Problem</vt:lpstr>
      <vt:lpstr>Single-Source Shortest-Paths Problem</vt:lpstr>
      <vt:lpstr>Outline</vt:lpstr>
      <vt:lpstr>The Rough Idea of Dijkstra’s Algorithm</vt:lpstr>
      <vt:lpstr>The Rough Idea of Dijkstra’s Algorithm</vt:lpstr>
      <vt:lpstr>The Rough Idea of Dijkstra’s Algorithm</vt:lpstr>
      <vt:lpstr>The Rough Idea of Dijkstra’s Algorithm</vt:lpstr>
      <vt:lpstr>The Rough Idea of Dijkstra’s Algorithm</vt:lpstr>
      <vt:lpstr>The Rough Idea of Dijkstra’s Algorithm</vt:lpstr>
      <vt:lpstr>The Rough Idea of Dijkstra’s Algorithm</vt:lpstr>
      <vt:lpstr>The Rough Idea of Dijkstra’s Algorithm</vt:lpstr>
      <vt:lpstr>Selection of Vertex</vt:lpstr>
      <vt:lpstr>Selection of Vertex</vt:lpstr>
      <vt:lpstr>Selection of Vertex</vt:lpstr>
      <vt:lpstr>Selection of Vertex</vt:lpstr>
      <vt:lpstr>Selection of Vertex</vt:lpstr>
      <vt:lpstr>Updating Distance Estimates</vt:lpstr>
      <vt:lpstr>Updating Distance Estimates</vt:lpstr>
      <vt:lpstr>Updating Distance Estimates</vt:lpstr>
      <vt:lpstr>Updating Distance Estimates</vt:lpstr>
      <vt:lpstr>Updating Distance Estimates</vt:lpstr>
      <vt:lpstr>Updating Distance Estimates</vt:lpstr>
      <vt:lpstr>The Algorithm for Relaxing an Edge</vt:lpstr>
      <vt:lpstr>The Algorithm for Relaxing an Edge</vt:lpstr>
      <vt:lpstr>The Algorithm for Relaxing an Edge</vt:lpstr>
      <vt:lpstr>The Algorithm for Relaxing an Edge</vt:lpstr>
      <vt:lpstr>The Algorithm for Relaxing an Edge: An Example</vt:lpstr>
      <vt:lpstr>The Algorithm for Relaxing an Edge</vt:lpstr>
      <vt:lpstr>Outline</vt:lpstr>
      <vt:lpstr>The Selection in Dijkstra’s Algorithm</vt:lpstr>
      <vt:lpstr>The Selection in Dijkstra’s Algorithm</vt:lpstr>
      <vt:lpstr>The Selection in Dijkstra’s Algorithm</vt:lpstr>
      <vt:lpstr>The Selection in Dijkstra’s Algorithm</vt:lpstr>
      <vt:lpstr>The Selection in Dijkstra’s Algorithm</vt:lpstr>
      <vt:lpstr>The Selection in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Description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An Example of Dijkstra’s Algorithm</vt:lpstr>
      <vt:lpstr>Shortest Path Tree for Dijkstra’s Algorithm</vt:lpstr>
      <vt:lpstr>Shortest Path Tree for Dijkstra’s Algorithm</vt:lpstr>
      <vt:lpstr>Shortest Path Tree for Dijkstra’s Algorithm</vt:lpstr>
      <vt:lpstr>Outline</vt:lpstr>
      <vt:lpstr>Observation</vt:lpstr>
      <vt:lpstr>Observation</vt:lpstr>
      <vt:lpstr>Observation</vt:lpstr>
      <vt:lpstr>Observation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Correctness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Analysis of Dijkstra’s Algorithm</vt:lpstr>
      <vt:lpstr>Description of Dijkstra’s Algorithm</vt:lpstr>
      <vt:lpstr>Prim’s Algorithm vs. Dijkstra’s Algorithm</vt:lpstr>
      <vt:lpstr>Outline</vt:lpstr>
      <vt:lpstr>Negative-weight edges</vt:lpstr>
      <vt:lpstr>Negative-weight edges</vt:lpstr>
      <vt:lpstr>Negative-weight edges</vt:lpstr>
      <vt:lpstr>Negative-weight edges</vt:lpstr>
      <vt:lpstr>Review of The Algorithm for Relaxing an Edge</vt:lpstr>
      <vt:lpstr>Description of Bellman-Ford Algorithm</vt:lpstr>
      <vt:lpstr>Description of Bellman-Ford Algorithm</vt:lpstr>
      <vt:lpstr>Description of Bellman-Ford Algorithm</vt:lpstr>
      <vt:lpstr>Description of Bellman-Ford Algorithm</vt:lpstr>
      <vt:lpstr>Description of Bellman-Ford Algorithm</vt:lpstr>
      <vt:lpstr>Description of Bellman-Ford Algorithm</vt:lpstr>
      <vt:lpstr>Description of Bellman-Ford Algorithm</vt:lpstr>
      <vt:lpstr>Description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An Example of Bellman-Ford Algorithm</vt:lpstr>
      <vt:lpstr>Outline</vt:lpstr>
      <vt:lpstr>Analysis of Bellman-Ford Algorithm</vt:lpstr>
      <vt:lpstr>Analysis of Bellman-Ford Algorithm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3864</cp:revision>
  <cp:lastPrinted>2018-04-23T07:47:14Z</cp:lastPrinted>
  <dcterms:created xsi:type="dcterms:W3CDTF">2010-05-27T13:38:31Z</dcterms:created>
  <dcterms:modified xsi:type="dcterms:W3CDTF">2019-12-06T11:33:51Z</dcterms:modified>
</cp:coreProperties>
</file>